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media/image8.jpg" ContentType="image/jpeg"/>
  <Override PartName="/ppt/media/image9.jpg" ContentType="image/jpeg"/>
  <Override PartName="/ppt/media/image11.jpg" ContentType="image/jpeg"/>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sldIdLst>
    <p:sldId id="338" r:id="rId2"/>
    <p:sldId id="339" r:id="rId3"/>
    <p:sldId id="342" r:id="rId4"/>
    <p:sldId id="343" r:id="rId5"/>
    <p:sldId id="340" r:id="rId6"/>
    <p:sldId id="341" r:id="rId7"/>
    <p:sldId id="344" r:id="rId8"/>
    <p:sldId id="345" r:id="rId9"/>
    <p:sldId id="330" r:id="rId10"/>
    <p:sldId id="331" r:id="rId11"/>
    <p:sldId id="332" r:id="rId12"/>
    <p:sldId id="333" r:id="rId13"/>
    <p:sldId id="334" r:id="rId14"/>
    <p:sldId id="335" r:id="rId15"/>
    <p:sldId id="336" r:id="rId16"/>
    <p:sldId id="337" r:id="rId17"/>
    <p:sldId id="312" r:id="rId18"/>
    <p:sldId id="313" r:id="rId19"/>
    <p:sldId id="314" r:id="rId20"/>
    <p:sldId id="315" r:id="rId21"/>
    <p:sldId id="316" r:id="rId22"/>
    <p:sldId id="326" r:id="rId23"/>
    <p:sldId id="327" r:id="rId24"/>
    <p:sldId id="328" r:id="rId25"/>
    <p:sldId id="320" r:id="rId26"/>
    <p:sldId id="321" r:id="rId27"/>
    <p:sldId id="322" r:id="rId28"/>
    <p:sldId id="323" r:id="rId29"/>
    <p:sldId id="324" r:id="rId30"/>
    <p:sldId id="325" r:id="rId31"/>
    <p:sldId id="346" r:id="rId32"/>
    <p:sldId id="348" r:id="rId33"/>
    <p:sldId id="349" r:id="rId34"/>
    <p:sldId id="347" r:id="rId35"/>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0000"/>
    <a:srgbClr val="800000"/>
    <a:srgbClr val="1E90FF"/>
    <a:srgbClr val="4538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0" d="100"/>
          <a:sy n="90" d="100"/>
        </p:scale>
        <p:origin x="816" y="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2B5167B3-F81D-4C5E-8942-68D0537090F8}" type="datetimeFigureOut">
              <a:rPr lang="en-IN" smtClean="0"/>
              <a:t>21-06-2022</a:t>
            </a:fld>
            <a:endParaRPr lang="en-IN"/>
          </a:p>
        </p:txBody>
      </p:sp>
      <p:sp>
        <p:nvSpPr>
          <p:cNvPr id="4" name="Slide Image Placeholder 3"/>
          <p:cNvSpPr>
            <a:spLocks noGrp="1" noRot="1" noChangeAspect="1"/>
          </p:cNvSpPr>
          <p:nvPr>
            <p:ph type="sldImg" idx="2"/>
          </p:nvPr>
        </p:nvSpPr>
        <p:spPr>
          <a:xfrm>
            <a:off x="2857500" y="385763"/>
            <a:ext cx="3429000" cy="1928812"/>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2443163"/>
            <a:ext cx="7315200" cy="2314575"/>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4884738"/>
            <a:ext cx="3962400" cy="257175"/>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4884738"/>
            <a:ext cx="3962400" cy="257175"/>
          </a:xfrm>
          <a:prstGeom prst="rect">
            <a:avLst/>
          </a:prstGeom>
        </p:spPr>
        <p:txBody>
          <a:bodyPr vert="horz" lIns="91440" tIns="45720" rIns="91440" bIns="45720" rtlCol="0" anchor="b"/>
          <a:lstStyle>
            <a:lvl1pPr algn="r">
              <a:defRPr sz="1200"/>
            </a:lvl1pPr>
          </a:lstStyle>
          <a:p>
            <a:fld id="{074CDA16-AB3E-45B6-A600-0DE4B9F19D2D}" type="slidenum">
              <a:rPr lang="en-IN" smtClean="0"/>
              <a:t>‹#›</a:t>
            </a:fld>
            <a:endParaRPr lang="en-IN"/>
          </a:p>
        </p:txBody>
      </p:sp>
    </p:spTree>
    <p:extLst>
      <p:ext uri="{BB962C8B-B14F-4D97-AF65-F5344CB8AC3E}">
        <p14:creationId xmlns:p14="http://schemas.microsoft.com/office/powerpoint/2010/main" val="1522273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914400" y="2443163"/>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6/21/2022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00" b="1" i="0">
                <a:solidFill>
                  <a:srgbClr val="CC0000"/>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sz="1800" b="0" i="0">
                <a:solidFill>
                  <a:srgbClr val="0D3A45"/>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6/21/2022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00" b="1" i="0">
                <a:solidFill>
                  <a:srgbClr val="CC0000"/>
                </a:solidFill>
                <a:latin typeface="Verdana"/>
                <a:cs typeface="Verdana"/>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6/21/2022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00" b="1" i="0">
                <a:solidFill>
                  <a:srgbClr val="CC0000"/>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6/21/2022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6/21/2022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58402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5074151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8602980" y="67056"/>
            <a:ext cx="348996" cy="358139"/>
          </a:xfrm>
          <a:prstGeom prst="rect">
            <a:avLst/>
          </a:prstGeom>
          <a:blipFill>
            <a:blip r:embed="rId9" cstate="print"/>
            <a:stretch>
              <a:fillRect/>
            </a:stretch>
          </a:blipFill>
        </p:spPr>
        <p:txBody>
          <a:bodyPr wrap="square" lIns="0" tIns="0" rIns="0" bIns="0" rtlCol="0"/>
          <a:lstStyle/>
          <a:p>
            <a:endParaRPr/>
          </a:p>
        </p:txBody>
      </p:sp>
      <p:sp>
        <p:nvSpPr>
          <p:cNvPr id="2" name="Holder 2"/>
          <p:cNvSpPr>
            <a:spLocks noGrp="1"/>
          </p:cNvSpPr>
          <p:nvPr>
            <p:ph type="title"/>
          </p:nvPr>
        </p:nvSpPr>
        <p:spPr>
          <a:xfrm>
            <a:off x="2054479" y="1666697"/>
            <a:ext cx="5421630" cy="666114"/>
          </a:xfrm>
          <a:prstGeom prst="rect">
            <a:avLst/>
          </a:prstGeom>
        </p:spPr>
        <p:txBody>
          <a:bodyPr wrap="square" lIns="0" tIns="0" rIns="0" bIns="0">
            <a:spAutoFit/>
          </a:bodyPr>
          <a:lstStyle>
            <a:lvl1pPr>
              <a:defRPr sz="4200" b="1" i="0">
                <a:solidFill>
                  <a:srgbClr val="CC0000"/>
                </a:solidFill>
                <a:latin typeface="Verdana"/>
                <a:cs typeface="Verdana"/>
              </a:defRPr>
            </a:lvl1pPr>
          </a:lstStyle>
          <a:p>
            <a:endParaRPr/>
          </a:p>
        </p:txBody>
      </p:sp>
      <p:sp>
        <p:nvSpPr>
          <p:cNvPr id="3" name="Holder 3"/>
          <p:cNvSpPr>
            <a:spLocks noGrp="1"/>
          </p:cNvSpPr>
          <p:nvPr>
            <p:ph type="body" idx="1"/>
          </p:nvPr>
        </p:nvSpPr>
        <p:spPr>
          <a:xfrm>
            <a:off x="404469" y="1197438"/>
            <a:ext cx="8335060" cy="2550795"/>
          </a:xfrm>
          <a:prstGeom prst="rect">
            <a:avLst/>
          </a:prstGeom>
        </p:spPr>
        <p:txBody>
          <a:bodyPr wrap="square" lIns="0" tIns="0" rIns="0" bIns="0">
            <a:spAutoFit/>
          </a:bodyPr>
          <a:lstStyle>
            <a:lvl1pPr>
              <a:defRPr sz="1800" b="0" i="0">
                <a:solidFill>
                  <a:srgbClr val="0D3A45"/>
                </a:solidFill>
                <a:latin typeface="Arial"/>
                <a:cs typeface="Aria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6/21/2022</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0.sv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7400" y="1197438"/>
            <a:ext cx="5421630" cy="666114"/>
          </a:xfrm>
          <a:prstGeom prst="rect">
            <a:avLst/>
          </a:prstGeom>
        </p:spPr>
        <p:txBody>
          <a:bodyPr vert="horz" wrap="square" lIns="0" tIns="12700" rIns="0" bIns="0" rtlCol="0">
            <a:spAutoFit/>
          </a:bodyPr>
          <a:lstStyle/>
          <a:p>
            <a:pPr marL="12700">
              <a:lnSpc>
                <a:spcPct val="100000"/>
              </a:lnSpc>
              <a:spcBef>
                <a:spcPts val="100"/>
              </a:spcBef>
            </a:pPr>
            <a:r>
              <a:rPr spc="-114" dirty="0"/>
              <a:t>Capstone</a:t>
            </a:r>
            <a:r>
              <a:rPr spc="-330" dirty="0"/>
              <a:t> </a:t>
            </a:r>
            <a:r>
              <a:rPr spc="-175" dirty="0"/>
              <a:t>Project-4</a:t>
            </a:r>
          </a:p>
        </p:txBody>
      </p:sp>
      <p:sp>
        <p:nvSpPr>
          <p:cNvPr id="3" name="object 3"/>
          <p:cNvSpPr txBox="1">
            <a:spLocks noGrp="1"/>
          </p:cNvSpPr>
          <p:nvPr>
            <p:ph type="body" idx="1"/>
          </p:nvPr>
        </p:nvSpPr>
        <p:spPr>
          <a:xfrm>
            <a:off x="457199" y="895350"/>
            <a:ext cx="8282329" cy="3655404"/>
          </a:xfrm>
          <a:prstGeom prst="rect">
            <a:avLst/>
          </a:prstGeom>
        </p:spPr>
        <p:txBody>
          <a:bodyPr vert="horz" wrap="square" lIns="0" tIns="1125772" rIns="0" bIns="0" rtlCol="0">
            <a:spAutoFit/>
          </a:bodyPr>
          <a:lstStyle/>
          <a:p>
            <a:pPr marL="9525" marR="5080" algn="ctr">
              <a:lnSpc>
                <a:spcPct val="100000"/>
              </a:lnSpc>
              <a:spcBef>
                <a:spcPts val="100"/>
              </a:spcBef>
            </a:pPr>
            <a:r>
              <a:rPr lang="en-IN" sz="3600" b="1" spc="-225" dirty="0">
                <a:solidFill>
                  <a:srgbClr val="124F5C"/>
                </a:solidFill>
                <a:latin typeface="Verdana"/>
                <a:cs typeface="Verdana"/>
              </a:rPr>
              <a:t>N</a:t>
            </a:r>
            <a:r>
              <a:rPr sz="3600" b="1" spc="-225" dirty="0">
                <a:solidFill>
                  <a:srgbClr val="124F5C"/>
                </a:solidFill>
                <a:latin typeface="Verdana"/>
                <a:cs typeface="Verdana"/>
              </a:rPr>
              <a:t>ETFLIX </a:t>
            </a:r>
            <a:r>
              <a:rPr sz="3600" b="1" spc="-195" dirty="0">
                <a:solidFill>
                  <a:srgbClr val="124F5C"/>
                </a:solidFill>
                <a:latin typeface="Verdana"/>
                <a:cs typeface="Verdana"/>
              </a:rPr>
              <a:t>MOVIES </a:t>
            </a:r>
            <a:r>
              <a:rPr sz="3600" b="1" spc="-65" dirty="0">
                <a:solidFill>
                  <a:srgbClr val="124F5C"/>
                </a:solidFill>
                <a:latin typeface="Verdana"/>
                <a:cs typeface="Verdana"/>
              </a:rPr>
              <a:t>AND </a:t>
            </a:r>
            <a:r>
              <a:rPr sz="3600" b="1" spc="-150" dirty="0">
                <a:solidFill>
                  <a:srgbClr val="124F5C"/>
                </a:solidFill>
                <a:latin typeface="Verdana"/>
                <a:cs typeface="Verdana"/>
              </a:rPr>
              <a:t>TV</a:t>
            </a:r>
            <a:r>
              <a:rPr sz="3600" b="1" spc="-370" dirty="0">
                <a:solidFill>
                  <a:srgbClr val="124F5C"/>
                </a:solidFill>
                <a:latin typeface="Verdana"/>
                <a:cs typeface="Verdana"/>
              </a:rPr>
              <a:t> </a:t>
            </a:r>
            <a:r>
              <a:rPr sz="3600" b="1" spc="-110" dirty="0">
                <a:solidFill>
                  <a:srgbClr val="124F5C"/>
                </a:solidFill>
                <a:latin typeface="Verdana"/>
                <a:cs typeface="Verdana"/>
              </a:rPr>
              <a:t>SHOWS  </a:t>
            </a:r>
            <a:r>
              <a:rPr sz="3600" b="1" spc="-195" dirty="0">
                <a:solidFill>
                  <a:srgbClr val="124F5C"/>
                </a:solidFill>
                <a:latin typeface="Verdana"/>
                <a:cs typeface="Verdana"/>
              </a:rPr>
              <a:t>CLUSTERING</a:t>
            </a:r>
            <a:endParaRPr lang="en-IN" sz="3600" b="1" spc="-195" dirty="0">
              <a:solidFill>
                <a:srgbClr val="124F5C"/>
              </a:solidFill>
              <a:latin typeface="Verdana"/>
              <a:cs typeface="Verdana"/>
            </a:endParaRPr>
          </a:p>
          <a:p>
            <a:pPr marL="9525" marR="5080" algn="ctr">
              <a:lnSpc>
                <a:spcPct val="100000"/>
              </a:lnSpc>
              <a:spcBef>
                <a:spcPts val="100"/>
              </a:spcBef>
            </a:pPr>
            <a:endParaRPr sz="3600" dirty="0">
              <a:latin typeface="Verdana"/>
              <a:cs typeface="Verdana"/>
            </a:endParaRPr>
          </a:p>
          <a:p>
            <a:r>
              <a:rPr lang="en-IN" b="1" dirty="0" smtClean="0">
                <a:solidFill>
                  <a:schemeClr val="tx1">
                    <a:lumMod val="65000"/>
                    <a:lumOff val="35000"/>
                  </a:schemeClr>
                </a:solidFill>
              </a:rPr>
              <a:t>                                  </a:t>
            </a:r>
            <a:r>
              <a:rPr lang="en-IN" b="1" dirty="0" err="1">
                <a:solidFill>
                  <a:schemeClr val="tx1">
                    <a:lumMod val="65000"/>
                    <a:lumOff val="35000"/>
                  </a:schemeClr>
                </a:solidFill>
              </a:rPr>
              <a:t>Kundan</a:t>
            </a:r>
            <a:r>
              <a:rPr lang="en-IN" b="1" dirty="0">
                <a:solidFill>
                  <a:schemeClr val="tx1">
                    <a:lumMod val="65000"/>
                    <a:lumOff val="35000"/>
                  </a:schemeClr>
                </a:solidFill>
              </a:rPr>
              <a:t> Lal </a:t>
            </a:r>
            <a:r>
              <a:rPr lang="en-IN" b="1" dirty="0" smtClean="0">
                <a:solidFill>
                  <a:schemeClr val="tx1">
                    <a:lumMod val="65000"/>
                    <a:lumOff val="35000"/>
                  </a:schemeClr>
                </a:solidFill>
              </a:rPr>
              <a:t>(</a:t>
            </a:r>
            <a:r>
              <a:rPr lang="en-IN" b="1" dirty="0" err="1" smtClean="0">
                <a:solidFill>
                  <a:schemeClr val="tx1">
                    <a:lumMod val="65000"/>
                    <a:lumOff val="35000"/>
                  </a:schemeClr>
                </a:solidFill>
              </a:rPr>
              <a:t>Coh</a:t>
            </a:r>
            <a:r>
              <a:rPr lang="en-IN" b="1" dirty="0" smtClean="0">
                <a:solidFill>
                  <a:schemeClr val="tx1">
                    <a:lumMod val="65000"/>
                    <a:lumOff val="35000"/>
                  </a:schemeClr>
                </a:solidFill>
              </a:rPr>
              <a:t> </a:t>
            </a:r>
            <a:r>
              <a:rPr lang="en-IN" b="1" dirty="0" err="1" smtClean="0">
                <a:solidFill>
                  <a:schemeClr val="tx1">
                    <a:lumMod val="65000"/>
                    <a:lumOff val="35000"/>
                  </a:schemeClr>
                </a:solidFill>
              </a:rPr>
              <a:t>Hardeol</a:t>
            </a:r>
            <a:r>
              <a:rPr lang="en-IN" b="1" dirty="0" smtClean="0">
                <a:solidFill>
                  <a:schemeClr val="tx1">
                    <a:lumMod val="65000"/>
                    <a:lumOff val="35000"/>
                  </a:schemeClr>
                </a:solidFill>
              </a:rPr>
              <a:t>), Abhijeet </a:t>
            </a:r>
            <a:r>
              <a:rPr lang="en-IN" b="1" dirty="0">
                <a:solidFill>
                  <a:schemeClr val="tx1">
                    <a:lumMod val="65000"/>
                    <a:lumOff val="35000"/>
                  </a:schemeClr>
                </a:solidFill>
              </a:rPr>
              <a:t>Kulkarni </a:t>
            </a:r>
            <a:endParaRPr lang="en-IN" b="1" dirty="0" smtClean="0">
              <a:solidFill>
                <a:schemeClr val="tx1">
                  <a:lumMod val="65000"/>
                  <a:lumOff val="35000"/>
                </a:schemeClr>
              </a:solidFill>
            </a:endParaRPr>
          </a:p>
          <a:p>
            <a:r>
              <a:rPr lang="en-IN" b="1" dirty="0">
                <a:solidFill>
                  <a:schemeClr val="tx1">
                    <a:lumMod val="65000"/>
                    <a:lumOff val="35000"/>
                  </a:schemeClr>
                </a:solidFill>
              </a:rPr>
              <a:t> </a:t>
            </a:r>
            <a:r>
              <a:rPr lang="en-IN" b="1" dirty="0" smtClean="0">
                <a:solidFill>
                  <a:schemeClr val="tx1">
                    <a:lumMod val="65000"/>
                    <a:lumOff val="35000"/>
                  </a:schemeClr>
                </a:solidFill>
              </a:rPr>
              <a:t>                                 Pankaj </a:t>
            </a:r>
            <a:r>
              <a:rPr lang="en-IN" b="1" dirty="0" err="1">
                <a:solidFill>
                  <a:schemeClr val="tx1">
                    <a:lumMod val="65000"/>
                    <a:lumOff val="35000"/>
                  </a:schemeClr>
                </a:solidFill>
              </a:rPr>
              <a:t>Ganjare</a:t>
            </a:r>
            <a:r>
              <a:rPr lang="en-IN" b="1" dirty="0">
                <a:solidFill>
                  <a:schemeClr val="tx1">
                    <a:lumMod val="65000"/>
                    <a:lumOff val="35000"/>
                  </a:schemeClr>
                </a:solidFill>
              </a:rPr>
              <a:t> </a:t>
            </a:r>
            <a:r>
              <a:rPr lang="en-IN" b="1" dirty="0" smtClean="0">
                <a:solidFill>
                  <a:schemeClr val="tx1">
                    <a:lumMod val="65000"/>
                    <a:lumOff val="35000"/>
                  </a:schemeClr>
                </a:solidFill>
              </a:rPr>
              <a:t>,  </a:t>
            </a:r>
            <a:r>
              <a:rPr lang="en-IN" b="1" dirty="0" err="1">
                <a:solidFill>
                  <a:schemeClr val="tx1">
                    <a:lumMod val="65000"/>
                    <a:lumOff val="35000"/>
                  </a:schemeClr>
                </a:solidFill>
              </a:rPr>
              <a:t>Mohd</a:t>
            </a:r>
            <a:r>
              <a:rPr lang="en-IN" b="1" dirty="0">
                <a:solidFill>
                  <a:schemeClr val="tx1">
                    <a:lumMod val="65000"/>
                    <a:lumOff val="35000"/>
                  </a:schemeClr>
                </a:solidFill>
              </a:rPr>
              <a:t> </a:t>
            </a:r>
            <a:r>
              <a:rPr lang="en-IN" b="1" dirty="0" err="1">
                <a:solidFill>
                  <a:schemeClr val="tx1">
                    <a:lumMod val="65000"/>
                    <a:lumOff val="35000"/>
                  </a:schemeClr>
                </a:solidFill>
              </a:rPr>
              <a:t>sharik</a:t>
            </a:r>
            <a:endParaRPr lang="en-IN" b="1" dirty="0">
              <a:solidFill>
                <a:schemeClr val="tx1">
                  <a:lumMod val="65000"/>
                  <a:lumOff val="35000"/>
                </a:schemeClr>
              </a:solidFill>
            </a:endParaRPr>
          </a:p>
          <a:p>
            <a:pPr marL="635" algn="ctr">
              <a:lnSpc>
                <a:spcPct val="100000"/>
              </a:lnSpc>
              <a:spcBef>
                <a:spcPts val="85"/>
              </a:spcBef>
            </a:pPr>
            <a:endParaRPr lang="en-IN" b="1" spc="-70" dirty="0" smtClean="0">
              <a:solidFill>
                <a:schemeClr val="accent4">
                  <a:lumMod val="50000"/>
                </a:schemeClr>
              </a:solidFill>
              <a:latin typeface="Verdana"/>
              <a:cs typeface="Verdana"/>
            </a:endParaRPr>
          </a:p>
        </p:txBody>
      </p:sp>
    </p:spTree>
    <p:extLst>
      <p:ext uri="{BB962C8B-B14F-4D97-AF65-F5344CB8AC3E}">
        <p14:creationId xmlns:p14="http://schemas.microsoft.com/office/powerpoint/2010/main" val="12642182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E49B0-1A21-8BE1-0A9C-E2E02255A166}"/>
              </a:ext>
            </a:extLst>
          </p:cNvPr>
          <p:cNvSpPr>
            <a:spLocks noGrp="1"/>
          </p:cNvSpPr>
          <p:nvPr>
            <p:ph type="title"/>
          </p:nvPr>
        </p:nvSpPr>
        <p:spPr>
          <a:xfrm>
            <a:off x="244928" y="291230"/>
            <a:ext cx="7603671" cy="695195"/>
          </a:xfrm>
        </p:spPr>
        <p:txBody>
          <a:bodyPr>
            <a:normAutofit fontScale="90000"/>
          </a:bodyPr>
          <a:lstStyle/>
          <a:p>
            <a:pPr algn="l"/>
            <a:r>
              <a:rPr lang="en-US" sz="2300" dirty="0">
                <a:latin typeface="+mn-lt"/>
              </a:rPr>
              <a:t>seasons distribution for TV shows</a:t>
            </a:r>
            <a:br>
              <a:rPr lang="en-US" sz="2300" dirty="0">
                <a:latin typeface="+mn-lt"/>
              </a:rPr>
            </a:br>
            <a:r>
              <a:rPr lang="en-US" sz="1500" b="0" dirty="0">
                <a:solidFill>
                  <a:srgbClr val="212121"/>
                </a:solidFill>
                <a:latin typeface="Roboto" panose="02000000000000000000" pitchFamily="2" charset="0"/>
              </a:rPr>
              <a:t>There are only few TV shows which crossed 8 season most of seasons have released in one 1 </a:t>
            </a:r>
            <a:r>
              <a:rPr lang="en-US" sz="1500" b="0" dirty="0" smtClean="0">
                <a:solidFill>
                  <a:srgbClr val="212121"/>
                </a:solidFill>
                <a:latin typeface="Roboto" panose="02000000000000000000" pitchFamily="2" charset="0"/>
              </a:rPr>
              <a:t>season and some have 2-3 seasons.</a:t>
            </a:r>
            <a:r>
              <a:rPr lang="en-US" b="0" dirty="0">
                <a:solidFill>
                  <a:srgbClr val="000000"/>
                </a:solidFill>
                <a:effectLst/>
                <a:latin typeface="Courier New" panose="02070309020205020404" pitchFamily="49" charset="0"/>
              </a:rPr>
              <a:t/>
            </a:r>
            <a:br>
              <a:rPr lang="en-US" b="0" dirty="0">
                <a:solidFill>
                  <a:srgbClr val="000000"/>
                </a:solidFill>
                <a:effectLst/>
                <a:latin typeface="Courier New" panose="02070309020205020404" pitchFamily="49" charset="0"/>
              </a:rPr>
            </a:br>
            <a:endParaRPr lang="en-IN" dirty="0"/>
          </a:p>
        </p:txBody>
      </p:sp>
      <p:pic>
        <p:nvPicPr>
          <p:cNvPr id="2050" name="Picture 2">
            <a:extLst>
              <a:ext uri="{FF2B5EF4-FFF2-40B4-BE49-F238E27FC236}">
                <a16:creationId xmlns:a16="http://schemas.microsoft.com/office/drawing/2014/main" id="{9C9518CB-E290-5D0B-C069-17438CD4B72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0075" y="1456151"/>
            <a:ext cx="4291160" cy="348101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E101591-2DA4-5B80-4029-BA70D2B54A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636543"/>
            <a:ext cx="1981200" cy="3074495"/>
          </a:xfrm>
          <a:prstGeom prst="rect">
            <a:avLst/>
          </a:prstGeom>
        </p:spPr>
      </p:pic>
    </p:spTree>
    <p:extLst>
      <p:ext uri="{BB962C8B-B14F-4D97-AF65-F5344CB8AC3E}">
        <p14:creationId xmlns:p14="http://schemas.microsoft.com/office/powerpoint/2010/main" val="5514337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E719A-44D7-5DFC-6199-1D810ADD96CF}"/>
              </a:ext>
            </a:extLst>
          </p:cNvPr>
          <p:cNvSpPr>
            <a:spLocks noGrp="1"/>
          </p:cNvSpPr>
          <p:nvPr>
            <p:ph type="title"/>
          </p:nvPr>
        </p:nvSpPr>
        <p:spPr>
          <a:xfrm>
            <a:off x="383722" y="84899"/>
            <a:ext cx="7886700" cy="2168444"/>
          </a:xfrm>
        </p:spPr>
        <p:txBody>
          <a:bodyPr>
            <a:normAutofit/>
          </a:bodyPr>
          <a:lstStyle/>
          <a:p>
            <a:r>
              <a:rPr lang="en-IN" sz="1400" dirty="0">
                <a:latin typeface="+mn-lt"/>
              </a:rPr>
              <a:t>Movie duration distribution</a:t>
            </a:r>
            <a:r>
              <a:rPr lang="en-IN" sz="1400" b="0" dirty="0">
                <a:solidFill>
                  <a:srgbClr val="000000"/>
                </a:solidFill>
                <a:latin typeface="Courier New" panose="02070309020205020404" pitchFamily="49" charset="0"/>
              </a:rPr>
              <a:t/>
            </a:r>
            <a:br>
              <a:rPr lang="en-IN" sz="1400" b="0" dirty="0">
                <a:solidFill>
                  <a:srgbClr val="000000"/>
                </a:solidFill>
                <a:latin typeface="Courier New" panose="02070309020205020404" pitchFamily="49" charset="0"/>
              </a:rPr>
            </a:br>
            <a:r>
              <a:rPr lang="en-US" sz="1400" dirty="0">
                <a:solidFill>
                  <a:srgbClr val="212121"/>
                </a:solidFill>
                <a:latin typeface="Roboto" panose="02000000000000000000" pitchFamily="2" charset="0"/>
              </a:rPr>
              <a:t>D</a:t>
            </a:r>
            <a:r>
              <a:rPr lang="en-US" sz="1400" b="0" dirty="0">
                <a:solidFill>
                  <a:srgbClr val="212121"/>
                </a:solidFill>
                <a:latin typeface="Roboto" panose="02000000000000000000" pitchFamily="2" charset="0"/>
              </a:rPr>
              <a:t>istribution is positively skewed and there are very less </a:t>
            </a:r>
            <a:r>
              <a:rPr lang="en-US" sz="1400" b="0" dirty="0" smtClean="0">
                <a:solidFill>
                  <a:srgbClr val="212121"/>
                </a:solidFill>
                <a:latin typeface="Roboto" panose="02000000000000000000" pitchFamily="2" charset="0"/>
              </a:rPr>
              <a:t>movies </a:t>
            </a:r>
            <a:r>
              <a:rPr lang="en-US" sz="1400" b="0" dirty="0">
                <a:solidFill>
                  <a:srgbClr val="212121"/>
                </a:solidFill>
                <a:latin typeface="Roboto" panose="02000000000000000000" pitchFamily="2" charset="0"/>
              </a:rPr>
              <a:t>which </a:t>
            </a:r>
            <a:r>
              <a:rPr lang="en-US" sz="1400" b="0" dirty="0" smtClean="0">
                <a:solidFill>
                  <a:srgbClr val="212121"/>
                </a:solidFill>
                <a:latin typeface="Roboto" panose="02000000000000000000" pitchFamily="2" charset="0"/>
              </a:rPr>
              <a:t>have crossed </a:t>
            </a:r>
            <a:r>
              <a:rPr lang="en-US" sz="1400" b="0" dirty="0">
                <a:solidFill>
                  <a:srgbClr val="212121"/>
                </a:solidFill>
                <a:latin typeface="Roboto" panose="02000000000000000000" pitchFamily="2" charset="0"/>
              </a:rPr>
              <a:t>175 mins.</a:t>
            </a:r>
            <a:r>
              <a:rPr lang="en-US" sz="1700" b="0" dirty="0">
                <a:solidFill>
                  <a:srgbClr val="212121"/>
                </a:solidFill>
                <a:latin typeface="Roboto" panose="02000000000000000000" pitchFamily="2" charset="0"/>
              </a:rPr>
              <a:t/>
            </a:r>
            <a:br>
              <a:rPr lang="en-US" sz="1700" b="0" dirty="0">
                <a:solidFill>
                  <a:srgbClr val="212121"/>
                </a:solidFill>
                <a:latin typeface="Roboto" panose="02000000000000000000" pitchFamily="2" charset="0"/>
              </a:rPr>
            </a:br>
            <a:r>
              <a:rPr lang="en-IN" sz="1400" dirty="0">
                <a:solidFill>
                  <a:srgbClr val="C00000"/>
                </a:solidFill>
                <a:latin typeface="+mn-lt"/>
              </a:rPr>
              <a:t>D</a:t>
            </a:r>
            <a:r>
              <a:rPr lang="en-IN" sz="1400" dirty="0">
                <a:latin typeface="+mn-lt"/>
              </a:rPr>
              <a:t>istribution of various ratings</a:t>
            </a:r>
            <a:br>
              <a:rPr lang="en-IN" sz="1400" dirty="0">
                <a:latin typeface="+mn-lt"/>
              </a:rPr>
            </a:br>
            <a:r>
              <a:rPr lang="en-US" sz="1400" dirty="0">
                <a:solidFill>
                  <a:srgbClr val="212121"/>
                </a:solidFill>
                <a:latin typeface="Roboto" panose="02000000000000000000" pitchFamily="2" charset="0"/>
              </a:rPr>
              <a:t>M</a:t>
            </a:r>
            <a:r>
              <a:rPr lang="en-US" sz="1400" b="0" dirty="0">
                <a:solidFill>
                  <a:srgbClr val="212121"/>
                </a:solidFill>
                <a:latin typeface="Roboto" panose="02000000000000000000" pitchFamily="2" charset="0"/>
              </a:rPr>
              <a:t>ost contents are </a:t>
            </a:r>
            <a:r>
              <a:rPr lang="en-US" sz="1400" b="0" dirty="0" smtClean="0">
                <a:solidFill>
                  <a:srgbClr val="212121"/>
                </a:solidFill>
                <a:latin typeface="Roboto" panose="02000000000000000000" pitchFamily="2" charset="0"/>
              </a:rPr>
              <a:t>Matured </a:t>
            </a:r>
            <a:r>
              <a:rPr lang="en-US" sz="1400" b="0" dirty="0">
                <a:solidFill>
                  <a:srgbClr val="212121"/>
                </a:solidFill>
                <a:latin typeface="Roboto" panose="02000000000000000000" pitchFamily="2" charset="0"/>
              </a:rPr>
              <a:t>rated on Netflix and there are very less G-rated contents</a:t>
            </a:r>
            <a:r>
              <a:rPr lang="en-IN" sz="800" b="0" dirty="0">
                <a:solidFill>
                  <a:srgbClr val="000000"/>
                </a:solidFill>
                <a:latin typeface="Courier New" panose="02070309020205020404" pitchFamily="49" charset="0"/>
              </a:rPr>
              <a:t/>
            </a:r>
            <a:br>
              <a:rPr lang="en-IN" sz="800" b="0" dirty="0">
                <a:solidFill>
                  <a:srgbClr val="000000"/>
                </a:solidFill>
                <a:latin typeface="Courier New" panose="02070309020205020404" pitchFamily="49" charset="0"/>
              </a:rPr>
            </a:br>
            <a:r>
              <a:rPr lang="en-US" sz="1700" b="0" dirty="0">
                <a:solidFill>
                  <a:srgbClr val="212121"/>
                </a:solidFill>
                <a:latin typeface="Roboto" panose="02000000000000000000" pitchFamily="2" charset="0"/>
              </a:rPr>
              <a:t/>
            </a:r>
            <a:br>
              <a:rPr lang="en-US" sz="1700" b="0" dirty="0">
                <a:solidFill>
                  <a:srgbClr val="212121"/>
                </a:solidFill>
                <a:latin typeface="Roboto" panose="02000000000000000000" pitchFamily="2" charset="0"/>
              </a:rPr>
            </a:br>
            <a:r>
              <a:rPr lang="en-US" sz="1700" b="0" dirty="0">
                <a:solidFill>
                  <a:srgbClr val="212121"/>
                </a:solidFill>
                <a:latin typeface="Roboto" panose="02000000000000000000" pitchFamily="2" charset="0"/>
              </a:rPr>
              <a:t/>
            </a:r>
            <a:br>
              <a:rPr lang="en-US" sz="1700" b="0" dirty="0">
                <a:solidFill>
                  <a:srgbClr val="212121"/>
                </a:solidFill>
                <a:latin typeface="Roboto" panose="02000000000000000000" pitchFamily="2" charset="0"/>
              </a:rPr>
            </a:br>
            <a:endParaRPr lang="en-IN" sz="1700" dirty="0"/>
          </a:p>
        </p:txBody>
      </p:sp>
      <p:pic>
        <p:nvPicPr>
          <p:cNvPr id="3074" name="Picture 2">
            <a:extLst>
              <a:ext uri="{FF2B5EF4-FFF2-40B4-BE49-F238E27FC236}">
                <a16:creationId xmlns:a16="http://schemas.microsoft.com/office/drawing/2014/main" id="{52B1F9AC-7865-8750-4926-3C3E52661B7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4391" y="1746646"/>
            <a:ext cx="3434467" cy="326350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1B2F341C-50BB-76DE-0DF3-A3631C4CBE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620" y="1606153"/>
            <a:ext cx="3143324" cy="3263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1585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0594B-A752-2B27-15A5-1089D7BAE191}"/>
              </a:ext>
            </a:extLst>
          </p:cNvPr>
          <p:cNvSpPr>
            <a:spLocks noGrp="1"/>
          </p:cNvSpPr>
          <p:nvPr>
            <p:ph type="title"/>
          </p:nvPr>
        </p:nvSpPr>
        <p:spPr>
          <a:xfrm>
            <a:off x="534705" y="452340"/>
            <a:ext cx="6323295" cy="994172"/>
          </a:xfrm>
        </p:spPr>
        <p:txBody>
          <a:bodyPr>
            <a:normAutofit/>
          </a:bodyPr>
          <a:lstStyle/>
          <a:p>
            <a:pPr algn="ctr"/>
            <a:r>
              <a:rPr lang="en-US" sz="2300" dirty="0">
                <a:solidFill>
                  <a:srgbClr val="C00000"/>
                </a:solidFill>
                <a:latin typeface="+mn-lt"/>
              </a:rPr>
              <a:t>Top 20 movie genres in movies and TV shows</a:t>
            </a:r>
            <a:r>
              <a:rPr lang="en-US" b="0" dirty="0">
                <a:solidFill>
                  <a:srgbClr val="C00000"/>
                </a:solidFill>
                <a:effectLst/>
                <a:latin typeface="Courier New" panose="02070309020205020404" pitchFamily="49" charset="0"/>
              </a:rPr>
              <a:t/>
            </a:r>
            <a:br>
              <a:rPr lang="en-US" b="0" dirty="0">
                <a:solidFill>
                  <a:srgbClr val="C00000"/>
                </a:solidFill>
                <a:effectLst/>
                <a:latin typeface="Courier New" panose="02070309020205020404" pitchFamily="49" charset="0"/>
              </a:rPr>
            </a:br>
            <a:r>
              <a:rPr lang="en-US" sz="1500" b="0" dirty="0">
                <a:solidFill>
                  <a:srgbClr val="C00000"/>
                </a:solidFill>
                <a:latin typeface="Roboto" panose="02000000000000000000" pitchFamily="2" charset="0"/>
              </a:rPr>
              <a:t>In both type international genres is on top in the list followed by drama and comedies respectively.</a:t>
            </a:r>
            <a:endParaRPr lang="en-IN" sz="1500" dirty="0">
              <a:solidFill>
                <a:srgbClr val="C00000"/>
              </a:solidFill>
            </a:endParaRPr>
          </a:p>
        </p:txBody>
      </p:sp>
      <p:pic>
        <p:nvPicPr>
          <p:cNvPr id="4098" name="Picture 2">
            <a:extLst>
              <a:ext uri="{FF2B5EF4-FFF2-40B4-BE49-F238E27FC236}">
                <a16:creationId xmlns:a16="http://schemas.microsoft.com/office/drawing/2014/main" id="{365231FF-041B-E740-6EAC-ECFB3427988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3476" y="1754107"/>
            <a:ext cx="7886700" cy="3263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89117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D6946-6576-7099-A53A-41CDC1BD7A9B}"/>
              </a:ext>
            </a:extLst>
          </p:cNvPr>
          <p:cNvSpPr>
            <a:spLocks noGrp="1"/>
          </p:cNvSpPr>
          <p:nvPr>
            <p:ph type="title"/>
          </p:nvPr>
        </p:nvSpPr>
        <p:spPr>
          <a:xfrm>
            <a:off x="628650" y="413359"/>
            <a:ext cx="7886700" cy="854657"/>
          </a:xfrm>
        </p:spPr>
        <p:txBody>
          <a:bodyPr>
            <a:normAutofit fontScale="90000"/>
          </a:bodyPr>
          <a:lstStyle/>
          <a:p>
            <a:r>
              <a:rPr lang="en-US" sz="1500" dirty="0">
                <a:latin typeface="+mn-lt"/>
              </a:rPr>
              <a:t>Top actors who worked in most content in movies and TV shows.</a:t>
            </a:r>
            <a:br>
              <a:rPr lang="en-US" sz="1500" dirty="0">
                <a:latin typeface="+mn-lt"/>
              </a:rPr>
            </a:br>
            <a:r>
              <a:rPr lang="en-US" sz="1500" b="0" dirty="0">
                <a:solidFill>
                  <a:srgbClr val="212121"/>
                </a:solidFill>
                <a:latin typeface="+mn-lt"/>
              </a:rPr>
              <a:t>actors who were part of most shows and movies which gave us that Takahiro </a:t>
            </a:r>
            <a:r>
              <a:rPr lang="en-US" sz="1500" b="0" dirty="0" err="1">
                <a:solidFill>
                  <a:srgbClr val="212121"/>
                </a:solidFill>
                <a:latin typeface="+mn-lt"/>
              </a:rPr>
              <a:t>sukurai</a:t>
            </a:r>
            <a:r>
              <a:rPr lang="en-US" sz="1500" b="0" dirty="0">
                <a:solidFill>
                  <a:srgbClr val="212121"/>
                </a:solidFill>
                <a:latin typeface="+mn-lt"/>
              </a:rPr>
              <a:t> has worked in most shows and Anupam </a:t>
            </a:r>
            <a:r>
              <a:rPr lang="en-US" sz="1500" b="0" dirty="0" err="1">
                <a:solidFill>
                  <a:srgbClr val="212121"/>
                </a:solidFill>
                <a:latin typeface="+mn-lt"/>
              </a:rPr>
              <a:t>kher</a:t>
            </a:r>
            <a:r>
              <a:rPr lang="en-US" sz="1500" b="0" dirty="0">
                <a:solidFill>
                  <a:srgbClr val="212121"/>
                </a:solidFill>
                <a:latin typeface="+mn-lt"/>
              </a:rPr>
              <a:t> has worked in most movies.</a:t>
            </a:r>
            <a:r>
              <a:rPr lang="en-US" sz="1500" dirty="0">
                <a:latin typeface="+mn-lt"/>
              </a:rPr>
              <a:t/>
            </a:r>
            <a:br>
              <a:rPr lang="en-US" sz="1500" dirty="0">
                <a:latin typeface="+mn-lt"/>
              </a:rPr>
            </a:br>
            <a:r>
              <a:rPr lang="en-US" b="0" dirty="0">
                <a:solidFill>
                  <a:srgbClr val="000000"/>
                </a:solidFill>
                <a:effectLst/>
                <a:latin typeface="Courier New" panose="02070309020205020404" pitchFamily="49" charset="0"/>
              </a:rPr>
              <a:t/>
            </a:r>
            <a:br>
              <a:rPr lang="en-US" b="0" dirty="0">
                <a:solidFill>
                  <a:srgbClr val="000000"/>
                </a:solidFill>
                <a:effectLst/>
                <a:latin typeface="Courier New" panose="02070309020205020404" pitchFamily="49" charset="0"/>
              </a:rPr>
            </a:br>
            <a:endParaRPr lang="en-IN" dirty="0"/>
          </a:p>
        </p:txBody>
      </p:sp>
      <p:pic>
        <p:nvPicPr>
          <p:cNvPr id="5122" name="Picture 2">
            <a:extLst>
              <a:ext uri="{FF2B5EF4-FFF2-40B4-BE49-F238E27FC236}">
                <a16:creationId xmlns:a16="http://schemas.microsoft.com/office/drawing/2014/main" id="{17E0C782-2924-31A5-F146-1624F22B3C3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6410" y="1509178"/>
            <a:ext cx="8287064" cy="3263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66877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FB40D-7A26-ABD6-77FB-76225EB6F40E}"/>
              </a:ext>
            </a:extLst>
          </p:cNvPr>
          <p:cNvSpPr>
            <a:spLocks noGrp="1"/>
          </p:cNvSpPr>
          <p:nvPr>
            <p:ph type="title"/>
          </p:nvPr>
        </p:nvSpPr>
        <p:spPr>
          <a:xfrm>
            <a:off x="628650" y="273844"/>
            <a:ext cx="7886700" cy="1692583"/>
          </a:xfrm>
        </p:spPr>
        <p:txBody>
          <a:bodyPr>
            <a:normAutofit/>
          </a:bodyPr>
          <a:lstStyle/>
          <a:p>
            <a:r>
              <a:rPr lang="en-IN" sz="1700" dirty="0">
                <a:latin typeface="+mn-lt"/>
              </a:rPr>
              <a:t>Month wise content distribution</a:t>
            </a:r>
            <a:br>
              <a:rPr lang="en-IN" sz="1700" dirty="0">
                <a:latin typeface="+mn-lt"/>
              </a:rPr>
            </a:br>
            <a:r>
              <a:rPr lang="en-US" sz="1500" b="0" dirty="0">
                <a:solidFill>
                  <a:srgbClr val="212121"/>
                </a:solidFill>
                <a:latin typeface="+mn-lt"/>
              </a:rPr>
              <a:t>With the help of month wise analysis we have found that most content is added on the platform in the month of Nov, Dec, and Jan.</a:t>
            </a:r>
            <a:r>
              <a:rPr lang="en-IN" b="0" dirty="0">
                <a:solidFill>
                  <a:srgbClr val="000000"/>
                </a:solidFill>
                <a:effectLst/>
                <a:latin typeface="Courier New" panose="02070309020205020404" pitchFamily="49" charset="0"/>
              </a:rPr>
              <a:t/>
            </a:r>
            <a:br>
              <a:rPr lang="en-IN" b="0" dirty="0">
                <a:solidFill>
                  <a:srgbClr val="000000"/>
                </a:solidFill>
                <a:effectLst/>
                <a:latin typeface="Courier New" panose="02070309020205020404" pitchFamily="49" charset="0"/>
              </a:rPr>
            </a:br>
            <a:endParaRPr lang="en-IN" dirty="0"/>
          </a:p>
        </p:txBody>
      </p:sp>
      <p:pic>
        <p:nvPicPr>
          <p:cNvPr id="6146" name="Picture 2">
            <a:extLst>
              <a:ext uri="{FF2B5EF4-FFF2-40B4-BE49-F238E27FC236}">
                <a16:creationId xmlns:a16="http://schemas.microsoft.com/office/drawing/2014/main" id="{2BE8A9F1-6D1B-7551-3146-B9E1FFDC426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6723" y="1709261"/>
            <a:ext cx="8251760" cy="3087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47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BB637-6518-F331-96D1-9B76E233748F}"/>
              </a:ext>
            </a:extLst>
          </p:cNvPr>
          <p:cNvSpPr>
            <a:spLocks noGrp="1"/>
          </p:cNvSpPr>
          <p:nvPr>
            <p:ph type="title"/>
          </p:nvPr>
        </p:nvSpPr>
        <p:spPr>
          <a:xfrm>
            <a:off x="628650" y="238854"/>
            <a:ext cx="7886700" cy="1916518"/>
          </a:xfrm>
        </p:spPr>
        <p:txBody>
          <a:bodyPr>
            <a:normAutofit fontScale="90000"/>
          </a:bodyPr>
          <a:lstStyle/>
          <a:p>
            <a:r>
              <a:rPr lang="en-IN" sz="2100" dirty="0">
                <a:latin typeface="+mn-lt"/>
              </a:rPr>
              <a:t>Year wise content distribution</a:t>
            </a:r>
            <a:br>
              <a:rPr lang="en-IN" sz="2100" dirty="0">
                <a:latin typeface="+mn-lt"/>
              </a:rPr>
            </a:br>
            <a:r>
              <a:rPr lang="en-IN" sz="1600" b="0" dirty="0">
                <a:solidFill>
                  <a:srgbClr val="212121"/>
                </a:solidFill>
                <a:latin typeface="+mn-lt"/>
              </a:rPr>
              <a:t>In</a:t>
            </a:r>
            <a:r>
              <a:rPr lang="en-IN" sz="1500" dirty="0">
                <a:latin typeface="+mn-lt"/>
              </a:rPr>
              <a:t> </a:t>
            </a:r>
            <a:r>
              <a:rPr lang="en-US" sz="1500" b="0" dirty="0">
                <a:solidFill>
                  <a:srgbClr val="212121"/>
                </a:solidFill>
                <a:latin typeface="+mn-lt"/>
              </a:rPr>
              <a:t>this distribution we have found that in recent year content is added on the platform exponentially. also we have found that between 2019 to 2020 </a:t>
            </a:r>
            <a:r>
              <a:rPr lang="en-US" sz="1500" b="0" dirty="0" err="1">
                <a:solidFill>
                  <a:srgbClr val="212121"/>
                </a:solidFill>
                <a:latin typeface="+mn-lt"/>
              </a:rPr>
              <a:t>Netfilx</a:t>
            </a:r>
            <a:r>
              <a:rPr lang="en-US" sz="1500" b="0" dirty="0">
                <a:solidFill>
                  <a:srgbClr val="212121"/>
                </a:solidFill>
                <a:latin typeface="+mn-lt"/>
              </a:rPr>
              <a:t> has added more shows in comparison of movies</a:t>
            </a:r>
            <a:r>
              <a:rPr lang="en-IN" sz="2100" dirty="0">
                <a:latin typeface="+mn-lt"/>
              </a:rPr>
              <a:t/>
            </a:r>
            <a:br>
              <a:rPr lang="en-IN" sz="2100" dirty="0">
                <a:latin typeface="+mn-lt"/>
              </a:rPr>
            </a:br>
            <a:r>
              <a:rPr lang="en-IN" b="0" dirty="0">
                <a:solidFill>
                  <a:srgbClr val="000000"/>
                </a:solidFill>
                <a:effectLst/>
                <a:latin typeface="Courier New" panose="02070309020205020404" pitchFamily="49" charset="0"/>
              </a:rPr>
              <a:t/>
            </a:r>
            <a:br>
              <a:rPr lang="en-IN" b="0" dirty="0">
                <a:solidFill>
                  <a:srgbClr val="000000"/>
                </a:solidFill>
                <a:effectLst/>
                <a:latin typeface="Courier New" panose="02070309020205020404" pitchFamily="49" charset="0"/>
              </a:rPr>
            </a:br>
            <a:endParaRPr lang="en-IN" dirty="0"/>
          </a:p>
        </p:txBody>
      </p:sp>
      <p:pic>
        <p:nvPicPr>
          <p:cNvPr id="7170" name="Picture 2">
            <a:extLst>
              <a:ext uri="{FF2B5EF4-FFF2-40B4-BE49-F238E27FC236}">
                <a16:creationId xmlns:a16="http://schemas.microsoft.com/office/drawing/2014/main" id="{2DEDD1E7-BCFA-D0E4-68E9-DD31F32EE51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816" y="1606153"/>
            <a:ext cx="8186637" cy="3263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57394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1200" y="361950"/>
            <a:ext cx="4495800" cy="430887"/>
          </a:xfrm>
        </p:spPr>
        <p:txBody>
          <a:bodyPr/>
          <a:lstStyle/>
          <a:p>
            <a:pPr algn="ctr"/>
            <a:r>
              <a:rPr lang="en-IN" sz="2800" dirty="0"/>
              <a:t>Outlier detection</a:t>
            </a:r>
          </a:p>
        </p:txBody>
      </p:sp>
      <p:sp>
        <p:nvSpPr>
          <p:cNvPr id="3" name="Subtitle 2"/>
          <p:cNvSpPr>
            <a:spLocks noGrp="1"/>
          </p:cNvSpPr>
          <p:nvPr>
            <p:ph type="subTitle" idx="4"/>
          </p:nvPr>
        </p:nvSpPr>
        <p:spPr>
          <a:xfrm>
            <a:off x="1066800" y="1123950"/>
            <a:ext cx="6781800" cy="3693319"/>
          </a:xfrm>
        </p:spPr>
        <p:txBody>
          <a:bodyPr/>
          <a:lstStyle/>
          <a:p>
            <a:endParaRPr lang="en-IN" sz="1600" dirty="0"/>
          </a:p>
          <a:p>
            <a:pPr marL="285750" indent="-285750">
              <a:buFont typeface="Wingdings" pitchFamily="2" charset="2"/>
              <a:buChar char="q"/>
            </a:pPr>
            <a:r>
              <a:rPr lang="en-IN" sz="1600" dirty="0" smtClean="0"/>
              <a:t>After preforming </a:t>
            </a:r>
            <a:r>
              <a:rPr lang="en-IN" sz="1600" dirty="0"/>
              <a:t>EDA on the dataset </a:t>
            </a:r>
            <a:r>
              <a:rPr lang="en-IN" sz="1600" dirty="0" smtClean="0"/>
              <a:t>we got </a:t>
            </a:r>
            <a:r>
              <a:rPr lang="en-IN" sz="1600" dirty="0"/>
              <a:t>rid of outliers </a:t>
            </a:r>
            <a:r>
              <a:rPr lang="en-IN" sz="1600" dirty="0" smtClean="0"/>
              <a:t>using Isolation Forest since </a:t>
            </a:r>
            <a:r>
              <a:rPr lang="en-IN" sz="1600" dirty="0"/>
              <a:t>outliers can lead to bad </a:t>
            </a:r>
            <a:r>
              <a:rPr lang="en-IN" sz="1600" dirty="0" smtClean="0"/>
              <a:t>clustering </a:t>
            </a:r>
            <a:r>
              <a:rPr lang="en-IN" sz="1600" dirty="0"/>
              <a:t>hence </a:t>
            </a:r>
            <a:r>
              <a:rPr lang="en-IN" sz="1600" dirty="0" smtClean="0"/>
              <a:t>anomalies </a:t>
            </a:r>
            <a:r>
              <a:rPr lang="en-IN" sz="1600" dirty="0"/>
              <a:t>and outliers must be removed from the </a:t>
            </a:r>
            <a:r>
              <a:rPr lang="en-IN" sz="1600" dirty="0" smtClean="0"/>
              <a:t>dataset before clustering.</a:t>
            </a:r>
          </a:p>
          <a:p>
            <a:endParaRPr lang="en-IN" sz="1600" dirty="0"/>
          </a:p>
          <a:p>
            <a:endParaRPr lang="en-IN" sz="1600" dirty="0"/>
          </a:p>
          <a:p>
            <a:pPr marL="285750" indent="-285750">
              <a:buFont typeface="Wingdings" pitchFamily="2" charset="2"/>
              <a:buChar char="q"/>
            </a:pPr>
            <a:r>
              <a:rPr lang="en-IN" sz="1600" dirty="0"/>
              <a:t>T</a:t>
            </a:r>
            <a:r>
              <a:rPr lang="en-IN" sz="1600" dirty="0" smtClean="0"/>
              <a:t>he </a:t>
            </a:r>
            <a:r>
              <a:rPr lang="en-IN" sz="1600" dirty="0"/>
              <a:t>nature of columns and values of these </a:t>
            </a:r>
            <a:r>
              <a:rPr lang="en-IN" sz="1600" dirty="0" smtClean="0"/>
              <a:t>columns are such that , </a:t>
            </a:r>
            <a:r>
              <a:rPr lang="en-IN" sz="1600" dirty="0"/>
              <a:t>most of the columns </a:t>
            </a:r>
            <a:r>
              <a:rPr lang="en-IN" sz="1600" dirty="0" smtClean="0"/>
              <a:t>contain </a:t>
            </a:r>
            <a:r>
              <a:rPr lang="en-IN" sz="1600" dirty="0"/>
              <a:t>a lot unique </a:t>
            </a:r>
            <a:r>
              <a:rPr lang="en-IN" sz="1600" dirty="0" smtClean="0"/>
              <a:t>values </a:t>
            </a:r>
            <a:r>
              <a:rPr lang="en-IN" sz="1600" dirty="0"/>
              <a:t>hence we cannot detect outliers however we </a:t>
            </a:r>
            <a:r>
              <a:rPr lang="en-IN" sz="1600" dirty="0" smtClean="0"/>
              <a:t>checked </a:t>
            </a:r>
            <a:r>
              <a:rPr lang="en-IN" sz="1600" dirty="0"/>
              <a:t>for the outliers in </a:t>
            </a:r>
            <a:r>
              <a:rPr lang="en-IN" sz="1600" b="1" dirty="0"/>
              <a:t>country and duration column </a:t>
            </a:r>
            <a:r>
              <a:rPr lang="en-IN" sz="1600" dirty="0"/>
              <a:t>if </a:t>
            </a:r>
            <a:r>
              <a:rPr lang="en-IN" sz="1600" dirty="0" smtClean="0"/>
              <a:t>it exists.</a:t>
            </a:r>
          </a:p>
          <a:p>
            <a:endParaRPr lang="en-IN" sz="1600" dirty="0" smtClean="0"/>
          </a:p>
          <a:p>
            <a:pPr marL="285750" indent="-285750">
              <a:buFont typeface="Wingdings" pitchFamily="2" charset="2"/>
              <a:buChar char="q"/>
            </a:pPr>
            <a:endParaRPr lang="en-IN" sz="1600" dirty="0"/>
          </a:p>
          <a:p>
            <a:pPr marL="285750" indent="-285750">
              <a:buFont typeface="Wingdings" pitchFamily="2" charset="2"/>
              <a:buChar char="q"/>
            </a:pPr>
            <a:r>
              <a:rPr lang="en-IN" sz="1600" dirty="0"/>
              <a:t>basis on this data we cannot find outlier rows in country </a:t>
            </a:r>
            <a:r>
              <a:rPr lang="en-IN" sz="1600" dirty="0" smtClean="0"/>
              <a:t>column.</a:t>
            </a:r>
            <a:endParaRPr lang="en-IN" sz="1600" dirty="0"/>
          </a:p>
          <a:p>
            <a:endParaRPr lang="en-IN" sz="1600" dirty="0"/>
          </a:p>
        </p:txBody>
      </p:sp>
    </p:spTree>
    <p:extLst>
      <p:ext uri="{BB962C8B-B14F-4D97-AF65-F5344CB8AC3E}">
        <p14:creationId xmlns:p14="http://schemas.microsoft.com/office/powerpoint/2010/main" val="31217896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1200" y="361950"/>
            <a:ext cx="4191000" cy="480774"/>
          </a:xfrm>
        </p:spPr>
        <p:txBody>
          <a:bodyPr anchor="b"/>
          <a:lstStyle/>
          <a:p>
            <a:pPr algn="ctr"/>
            <a:r>
              <a:rPr lang="en-IN" sz="2800" dirty="0" smtClean="0"/>
              <a:t/>
            </a:r>
            <a:br>
              <a:rPr lang="en-IN" sz="2800" dirty="0" smtClean="0"/>
            </a:br>
            <a:r>
              <a:rPr lang="en-IN" sz="2800" dirty="0" smtClean="0"/>
              <a:t>Outliers in duration</a:t>
            </a:r>
            <a:endParaRPr lang="en-IN" sz="2800" dirty="0"/>
          </a:p>
        </p:txBody>
      </p:sp>
      <p:sp>
        <p:nvSpPr>
          <p:cNvPr id="3" name="Subtitle 2"/>
          <p:cNvSpPr>
            <a:spLocks noGrp="1"/>
          </p:cNvSpPr>
          <p:nvPr>
            <p:ph type="subTitle" idx="4"/>
          </p:nvPr>
        </p:nvSpPr>
        <p:spPr>
          <a:xfrm>
            <a:off x="685800" y="1200150"/>
            <a:ext cx="7772400" cy="4001095"/>
          </a:xfrm>
        </p:spPr>
        <p:txBody>
          <a:bodyPr/>
          <a:lstStyle/>
          <a:p>
            <a:pPr marL="285750" indent="-285750">
              <a:buFont typeface="Wingdings" pitchFamily="2" charset="2"/>
              <a:buChar char="q"/>
            </a:pPr>
            <a:r>
              <a:rPr lang="en-IN" sz="1600" dirty="0"/>
              <a:t>we have two content types (TV shows and movies ) and the values are different in both these types hence </a:t>
            </a:r>
            <a:r>
              <a:rPr lang="en-IN" sz="1600" dirty="0" smtClean="0"/>
              <a:t>we will </a:t>
            </a:r>
            <a:r>
              <a:rPr lang="en-IN" sz="1600" dirty="0"/>
              <a:t>perform these tasks </a:t>
            </a:r>
            <a:r>
              <a:rPr lang="en-IN" sz="1600" dirty="0" smtClean="0"/>
              <a:t>separately </a:t>
            </a:r>
            <a:r>
              <a:rPr lang="en-IN" sz="1600" dirty="0"/>
              <a:t>in two </a:t>
            </a:r>
            <a:r>
              <a:rPr lang="en-IN" sz="1600" dirty="0" smtClean="0"/>
              <a:t>individual data frames. </a:t>
            </a:r>
            <a:r>
              <a:rPr lang="en-IN" sz="1600" dirty="0" err="1"/>
              <a:t>i.e</a:t>
            </a:r>
            <a:r>
              <a:rPr lang="en-IN" sz="1600" dirty="0"/>
              <a:t> </a:t>
            </a:r>
            <a:r>
              <a:rPr lang="en-IN" sz="1600" dirty="0" err="1"/>
              <a:t>shows_df</a:t>
            </a:r>
            <a:r>
              <a:rPr lang="en-IN" sz="1600" dirty="0"/>
              <a:t> &amp; </a:t>
            </a:r>
            <a:r>
              <a:rPr lang="en-IN" sz="1600" dirty="0" err="1" smtClean="0"/>
              <a:t>movie_df</a:t>
            </a:r>
            <a:r>
              <a:rPr lang="en-IN" sz="1600" dirty="0" smtClean="0"/>
              <a:t>.</a:t>
            </a:r>
          </a:p>
          <a:p>
            <a:pPr marL="285750" indent="-285750">
              <a:buFont typeface="Wingdings" pitchFamily="2" charset="2"/>
              <a:buChar char="q"/>
            </a:pPr>
            <a:endParaRPr lang="en-IN" sz="1600" dirty="0"/>
          </a:p>
          <a:p>
            <a:pPr marL="285750" indent="-285750">
              <a:buFont typeface="Wingdings" pitchFamily="2" charset="2"/>
              <a:buChar char="q"/>
            </a:pPr>
            <a:r>
              <a:rPr lang="en-IN" sz="1600" dirty="0"/>
              <a:t>detecting outlier detection in </a:t>
            </a:r>
            <a:r>
              <a:rPr lang="en-IN" sz="1600" dirty="0" err="1"/>
              <a:t>shows_df</a:t>
            </a:r>
            <a:r>
              <a:rPr lang="en-IN" sz="1600" dirty="0"/>
              <a:t> as in this </a:t>
            </a:r>
            <a:r>
              <a:rPr lang="en-IN" sz="1600" dirty="0" smtClean="0"/>
              <a:t>data frame </a:t>
            </a:r>
            <a:r>
              <a:rPr lang="en-IN" sz="1600" dirty="0"/>
              <a:t>duration columns contains categorical values </a:t>
            </a:r>
            <a:r>
              <a:rPr lang="en-IN" sz="1600" dirty="0" err="1"/>
              <a:t>i.e</a:t>
            </a:r>
            <a:r>
              <a:rPr lang="en-IN" sz="1600" dirty="0"/>
              <a:t> </a:t>
            </a:r>
            <a:r>
              <a:rPr lang="en-IN" sz="1600" dirty="0" smtClean="0"/>
              <a:t>seasons</a:t>
            </a:r>
          </a:p>
          <a:p>
            <a:pPr marL="285750" indent="-285750">
              <a:buFont typeface="Wingdings" pitchFamily="2" charset="2"/>
              <a:buChar char="q"/>
            </a:pPr>
            <a:endParaRPr lang="en-IN" sz="1600" dirty="0"/>
          </a:p>
          <a:p>
            <a:endParaRPr lang="en-IN" sz="1600" dirty="0"/>
          </a:p>
          <a:p>
            <a:pPr marL="285750" indent="-285750">
              <a:buFont typeface="Wingdings" pitchFamily="2" charset="2"/>
              <a:buChar char="q"/>
            </a:pPr>
            <a:r>
              <a:rPr lang="en-IN" sz="1600" dirty="0"/>
              <a:t>based on this result we can assume that there are less than 1 percent shows which are 7 seasons or </a:t>
            </a:r>
            <a:r>
              <a:rPr lang="en-IN" sz="1600" dirty="0" smtClean="0"/>
              <a:t>longer</a:t>
            </a:r>
            <a:r>
              <a:rPr lang="en-IN" sz="1600" dirty="0"/>
              <a:t> hence we can consider these seasons as </a:t>
            </a:r>
            <a:r>
              <a:rPr lang="en-IN" sz="1600" dirty="0" smtClean="0"/>
              <a:t>outliers</a:t>
            </a:r>
          </a:p>
          <a:p>
            <a:pPr marL="285750" indent="-285750">
              <a:buFont typeface="Wingdings" pitchFamily="2" charset="2"/>
              <a:buChar char="q"/>
            </a:pPr>
            <a:endParaRPr lang="en-IN" sz="1600" dirty="0"/>
          </a:p>
          <a:p>
            <a:pPr marL="285750" indent="-285750">
              <a:buFont typeface="Wingdings" pitchFamily="2" charset="2"/>
              <a:buChar char="q"/>
            </a:pPr>
            <a:r>
              <a:rPr lang="en-IN" sz="1600" dirty="0"/>
              <a:t>we will be using </a:t>
            </a:r>
            <a:r>
              <a:rPr lang="en-IN" sz="1600" dirty="0" smtClean="0"/>
              <a:t>isolation</a:t>
            </a:r>
            <a:r>
              <a:rPr lang="en-IN" sz="1600" dirty="0"/>
              <a:t> forest technique to detect outlier in duration column of </a:t>
            </a:r>
            <a:endParaRPr lang="en-IN" sz="1600" dirty="0" smtClean="0"/>
          </a:p>
          <a:p>
            <a:r>
              <a:rPr lang="en-IN" sz="1600" dirty="0"/>
              <a:t> </a:t>
            </a:r>
            <a:r>
              <a:rPr lang="en-IN" sz="1600" dirty="0" smtClean="0"/>
              <a:t>    </a:t>
            </a:r>
            <a:r>
              <a:rPr lang="en-IN" sz="1600" dirty="0" err="1" smtClean="0"/>
              <a:t>movies_df</a:t>
            </a:r>
            <a:endParaRPr lang="en-IN" sz="1600" dirty="0"/>
          </a:p>
          <a:p>
            <a:endParaRPr lang="en-IN" sz="1600" dirty="0"/>
          </a:p>
          <a:p>
            <a:pPr marL="285750" indent="-285750">
              <a:buFont typeface="Wingdings" pitchFamily="2" charset="2"/>
              <a:buChar char="q"/>
            </a:pPr>
            <a:endParaRPr lang="en-IN" sz="1600" dirty="0" smtClean="0"/>
          </a:p>
          <a:p>
            <a:pPr marL="285750" indent="-285750">
              <a:buFont typeface="Wingdings" pitchFamily="2" charset="2"/>
              <a:buChar char="q"/>
            </a:pPr>
            <a:endParaRPr lang="en-IN" sz="1600" dirty="0"/>
          </a:p>
        </p:txBody>
      </p:sp>
    </p:spTree>
    <p:extLst>
      <p:ext uri="{BB962C8B-B14F-4D97-AF65-F5344CB8AC3E}">
        <p14:creationId xmlns:p14="http://schemas.microsoft.com/office/powerpoint/2010/main" val="6552377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61950"/>
            <a:ext cx="5875909" cy="600253"/>
          </a:xfrm>
        </p:spPr>
        <p:txBody>
          <a:bodyPr/>
          <a:lstStyle/>
          <a:p>
            <a:pPr algn="ctr"/>
            <a:r>
              <a:rPr lang="en-IN" sz="2800" dirty="0" smtClean="0"/>
              <a:t>Movie </a:t>
            </a:r>
            <a:r>
              <a:rPr lang="en-IN" sz="2800" dirty="0"/>
              <a:t>duration </a:t>
            </a:r>
            <a:r>
              <a:rPr lang="en-IN" sz="2800" dirty="0" smtClean="0"/>
              <a:t>distribution</a:t>
            </a:r>
            <a:endParaRPr lang="en-IN"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971550"/>
            <a:ext cx="6705600" cy="3581400"/>
          </a:xfrm>
          <a:prstGeom prst="rect">
            <a:avLst/>
          </a:prstGeom>
        </p:spPr>
      </p:pic>
    </p:spTree>
    <p:extLst>
      <p:ext uri="{BB962C8B-B14F-4D97-AF65-F5344CB8AC3E}">
        <p14:creationId xmlns:p14="http://schemas.microsoft.com/office/powerpoint/2010/main" val="5211571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361950"/>
            <a:ext cx="7086600" cy="615553"/>
          </a:xfrm>
        </p:spPr>
        <p:txBody>
          <a:bodyPr/>
          <a:lstStyle/>
          <a:p>
            <a:r>
              <a:rPr lang="en-IN" sz="2000" dirty="0" smtClean="0"/>
              <a:t>Movie </a:t>
            </a:r>
            <a:r>
              <a:rPr lang="en-IN" sz="2000" dirty="0"/>
              <a:t>duration </a:t>
            </a:r>
            <a:r>
              <a:rPr lang="en-IN" sz="2000" dirty="0" smtClean="0"/>
              <a:t>distribution before &amp; after Normalization</a:t>
            </a:r>
            <a:endParaRPr lang="en-IN" sz="20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047750"/>
            <a:ext cx="7772400" cy="3311695"/>
          </a:xfrm>
          <a:prstGeom prst="rect">
            <a:avLst/>
          </a:prstGeom>
        </p:spPr>
      </p:pic>
    </p:spTree>
    <p:extLst>
      <p:ext uri="{BB962C8B-B14F-4D97-AF65-F5344CB8AC3E}">
        <p14:creationId xmlns:p14="http://schemas.microsoft.com/office/powerpoint/2010/main" val="38954856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90308" y="742950"/>
            <a:ext cx="3548292" cy="4560864"/>
          </a:xfrm>
          <a:prstGeom prst="rect">
            <a:avLst/>
          </a:prstGeom>
        </p:spPr>
        <p:txBody>
          <a:bodyPr vert="horz" wrap="square" lIns="0" tIns="53975" rIns="0" bIns="0" rtlCol="0">
            <a:spAutoFit/>
          </a:bodyPr>
          <a:lstStyle/>
          <a:p>
            <a:pPr marL="355600" indent="-342900">
              <a:lnSpc>
                <a:spcPct val="100000"/>
              </a:lnSpc>
              <a:spcBef>
                <a:spcPts val="425"/>
              </a:spcBef>
              <a:buClr>
                <a:srgbClr val="124F5C"/>
              </a:buClr>
              <a:buFont typeface="Arial"/>
              <a:buChar char="●"/>
              <a:tabLst>
                <a:tab pos="354965" algn="l"/>
                <a:tab pos="355600" algn="l"/>
              </a:tabLst>
            </a:pPr>
            <a:r>
              <a:rPr lang="en-IN" b="1" dirty="0">
                <a:solidFill>
                  <a:schemeClr val="accent5">
                    <a:lumMod val="50000"/>
                  </a:schemeClr>
                </a:solidFill>
                <a:latin typeface="Arial"/>
                <a:cs typeface="Arial"/>
              </a:rPr>
              <a:t>Introduction</a:t>
            </a:r>
          </a:p>
          <a:p>
            <a:pPr marL="355600" indent="-342900">
              <a:lnSpc>
                <a:spcPct val="100000"/>
              </a:lnSpc>
              <a:spcBef>
                <a:spcPts val="425"/>
              </a:spcBef>
              <a:buClr>
                <a:srgbClr val="124F5C"/>
              </a:buClr>
              <a:buFont typeface="Arial"/>
              <a:buChar char="●"/>
              <a:tabLst>
                <a:tab pos="354965" algn="l"/>
                <a:tab pos="355600" algn="l"/>
              </a:tabLst>
            </a:pPr>
            <a:r>
              <a:rPr b="1" dirty="0">
                <a:solidFill>
                  <a:schemeClr val="accent5">
                    <a:lumMod val="50000"/>
                  </a:schemeClr>
                </a:solidFill>
                <a:latin typeface="Arial"/>
                <a:cs typeface="Arial"/>
              </a:rPr>
              <a:t>Problem</a:t>
            </a:r>
            <a:r>
              <a:rPr b="1" spc="-20" dirty="0">
                <a:solidFill>
                  <a:schemeClr val="accent5">
                    <a:lumMod val="50000"/>
                  </a:schemeClr>
                </a:solidFill>
                <a:latin typeface="Arial"/>
                <a:cs typeface="Arial"/>
              </a:rPr>
              <a:t> </a:t>
            </a:r>
            <a:r>
              <a:rPr b="1" spc="-5" dirty="0">
                <a:solidFill>
                  <a:schemeClr val="accent5">
                    <a:lumMod val="50000"/>
                  </a:schemeClr>
                </a:solidFill>
                <a:latin typeface="Arial"/>
                <a:cs typeface="Arial"/>
              </a:rPr>
              <a:t>Statement</a:t>
            </a:r>
            <a:endParaRPr lang="en-IN" b="1" spc="-5" dirty="0">
              <a:solidFill>
                <a:schemeClr val="accent5">
                  <a:lumMod val="50000"/>
                </a:schemeClr>
              </a:solidFill>
              <a:latin typeface="Arial"/>
              <a:cs typeface="Arial"/>
            </a:endParaRPr>
          </a:p>
          <a:p>
            <a:pPr marL="355600" indent="-342900">
              <a:lnSpc>
                <a:spcPct val="100000"/>
              </a:lnSpc>
              <a:spcBef>
                <a:spcPts val="425"/>
              </a:spcBef>
              <a:buClr>
                <a:srgbClr val="124F5C"/>
              </a:buClr>
              <a:buFont typeface="Arial"/>
              <a:buChar char="●"/>
              <a:tabLst>
                <a:tab pos="354965" algn="l"/>
                <a:tab pos="355600" algn="l"/>
              </a:tabLst>
            </a:pPr>
            <a:r>
              <a:rPr lang="en-IN" b="1" spc="-5" dirty="0">
                <a:solidFill>
                  <a:schemeClr val="accent5">
                    <a:lumMod val="50000"/>
                  </a:schemeClr>
                </a:solidFill>
                <a:latin typeface="Arial"/>
                <a:cs typeface="Arial"/>
              </a:rPr>
              <a:t>Data </a:t>
            </a:r>
            <a:r>
              <a:rPr lang="en-IN" b="1" spc="-5" dirty="0" smtClean="0">
                <a:solidFill>
                  <a:schemeClr val="accent5">
                    <a:lumMod val="50000"/>
                  </a:schemeClr>
                </a:solidFill>
                <a:latin typeface="Arial"/>
                <a:cs typeface="Arial"/>
              </a:rPr>
              <a:t>Description(7787 x 12)</a:t>
            </a:r>
            <a:endParaRPr lang="en-IN" b="1" spc="-5" dirty="0">
              <a:solidFill>
                <a:schemeClr val="accent5">
                  <a:lumMod val="50000"/>
                </a:schemeClr>
              </a:solidFill>
              <a:latin typeface="Arial"/>
              <a:cs typeface="Arial"/>
            </a:endParaRPr>
          </a:p>
          <a:p>
            <a:pPr marL="355600" indent="-342900">
              <a:lnSpc>
                <a:spcPct val="100000"/>
              </a:lnSpc>
              <a:spcBef>
                <a:spcPts val="425"/>
              </a:spcBef>
              <a:buClr>
                <a:srgbClr val="124F5C"/>
              </a:buClr>
              <a:buFont typeface="Arial"/>
              <a:buChar char="●"/>
              <a:tabLst>
                <a:tab pos="354965" algn="l"/>
                <a:tab pos="355600" algn="l"/>
              </a:tabLst>
            </a:pPr>
            <a:r>
              <a:rPr lang="en-IN" b="1" spc="-5" dirty="0">
                <a:solidFill>
                  <a:schemeClr val="accent5">
                    <a:lumMod val="50000"/>
                  </a:schemeClr>
                </a:solidFill>
                <a:latin typeface="Arial"/>
                <a:cs typeface="Arial"/>
              </a:rPr>
              <a:t>Null Value</a:t>
            </a:r>
          </a:p>
          <a:p>
            <a:pPr marL="355600" indent="-342900">
              <a:lnSpc>
                <a:spcPct val="100000"/>
              </a:lnSpc>
              <a:spcBef>
                <a:spcPts val="330"/>
              </a:spcBef>
              <a:buClr>
                <a:srgbClr val="124F5C"/>
              </a:buClr>
              <a:buFont typeface="Arial"/>
              <a:buChar char="●"/>
              <a:tabLst>
                <a:tab pos="354965" algn="l"/>
                <a:tab pos="355600" algn="l"/>
              </a:tabLst>
            </a:pPr>
            <a:r>
              <a:rPr lang="en-US" b="1" dirty="0">
                <a:solidFill>
                  <a:schemeClr val="accent5">
                    <a:lumMod val="50000"/>
                  </a:schemeClr>
                </a:solidFill>
                <a:latin typeface="Arial"/>
                <a:cs typeface="Arial"/>
              </a:rPr>
              <a:t>Exploratory Data </a:t>
            </a:r>
            <a:r>
              <a:rPr lang="en-US" b="1" dirty="0" smtClean="0">
                <a:solidFill>
                  <a:schemeClr val="accent5">
                    <a:lumMod val="50000"/>
                  </a:schemeClr>
                </a:solidFill>
                <a:latin typeface="Arial"/>
                <a:cs typeface="Arial"/>
              </a:rPr>
              <a:t>Analysis</a:t>
            </a:r>
          </a:p>
          <a:p>
            <a:pPr marL="355600" indent="-342900">
              <a:lnSpc>
                <a:spcPct val="100000"/>
              </a:lnSpc>
              <a:spcBef>
                <a:spcPts val="320"/>
              </a:spcBef>
              <a:buClr>
                <a:srgbClr val="124F5C"/>
              </a:buClr>
              <a:buFont typeface="Arial"/>
              <a:buChar char="●"/>
              <a:tabLst>
                <a:tab pos="354965" algn="l"/>
                <a:tab pos="355600" algn="l"/>
              </a:tabLst>
            </a:pPr>
            <a:r>
              <a:rPr lang="en-IN" b="1" dirty="0">
                <a:solidFill>
                  <a:schemeClr val="accent5">
                    <a:lumMod val="50000"/>
                  </a:schemeClr>
                </a:solidFill>
                <a:latin typeface="Arial"/>
                <a:cs typeface="Arial"/>
              </a:rPr>
              <a:t>Outlier detection</a:t>
            </a:r>
          </a:p>
          <a:p>
            <a:pPr marL="355600" indent="-342900">
              <a:spcBef>
                <a:spcPts val="425"/>
              </a:spcBef>
              <a:buClr>
                <a:srgbClr val="124F5C"/>
              </a:buClr>
              <a:buFont typeface="Arial"/>
              <a:buChar char="●"/>
              <a:tabLst>
                <a:tab pos="354965" algn="l"/>
                <a:tab pos="355600" algn="l"/>
              </a:tabLst>
            </a:pPr>
            <a:r>
              <a:rPr lang="en-IN" b="1" dirty="0" smtClean="0">
                <a:solidFill>
                  <a:schemeClr val="accent5">
                    <a:lumMod val="50000"/>
                  </a:schemeClr>
                </a:solidFill>
                <a:latin typeface="Arial"/>
                <a:cs typeface="Arial"/>
              </a:rPr>
              <a:t>NLP</a:t>
            </a:r>
          </a:p>
          <a:p>
            <a:pPr marL="355600" indent="-342900">
              <a:spcBef>
                <a:spcPts val="425"/>
              </a:spcBef>
              <a:buClr>
                <a:srgbClr val="124F5C"/>
              </a:buClr>
              <a:buFont typeface="Arial"/>
              <a:buChar char="●"/>
              <a:tabLst>
                <a:tab pos="354965" algn="l"/>
                <a:tab pos="355600" algn="l"/>
              </a:tabLst>
            </a:pPr>
            <a:r>
              <a:rPr b="1" spc="-5" dirty="0" smtClean="0">
                <a:solidFill>
                  <a:schemeClr val="accent5">
                    <a:lumMod val="50000"/>
                  </a:schemeClr>
                </a:solidFill>
                <a:latin typeface="Arial"/>
                <a:cs typeface="Arial"/>
              </a:rPr>
              <a:t>K- M</a:t>
            </a:r>
            <a:r>
              <a:rPr lang="en-IN" b="1" spc="-5" dirty="0" smtClean="0">
                <a:solidFill>
                  <a:schemeClr val="accent5">
                    <a:lumMod val="50000"/>
                  </a:schemeClr>
                </a:solidFill>
                <a:latin typeface="Arial"/>
                <a:cs typeface="Arial"/>
              </a:rPr>
              <a:t>odes</a:t>
            </a:r>
          </a:p>
          <a:p>
            <a:pPr marL="355600" indent="-342900">
              <a:spcBef>
                <a:spcPts val="425"/>
              </a:spcBef>
              <a:buClr>
                <a:srgbClr val="124F5C"/>
              </a:buClr>
              <a:buFont typeface="Arial"/>
              <a:buChar char="●"/>
              <a:tabLst>
                <a:tab pos="354965" algn="l"/>
                <a:tab pos="355600" algn="l"/>
              </a:tabLst>
            </a:pPr>
            <a:r>
              <a:rPr lang="en-US" b="1" spc="-5" dirty="0" smtClean="0">
                <a:solidFill>
                  <a:schemeClr val="accent5">
                    <a:lumMod val="50000"/>
                  </a:schemeClr>
                </a:solidFill>
                <a:latin typeface="Arial"/>
                <a:cs typeface="Arial"/>
              </a:rPr>
              <a:t>Hierarchical Clustering</a:t>
            </a:r>
            <a:endParaRPr lang="en-IN" b="1" spc="-5" dirty="0" smtClean="0">
              <a:solidFill>
                <a:schemeClr val="accent5">
                  <a:lumMod val="50000"/>
                </a:schemeClr>
              </a:solidFill>
              <a:latin typeface="Arial"/>
              <a:cs typeface="Arial"/>
            </a:endParaRPr>
          </a:p>
          <a:p>
            <a:pPr marL="355600" indent="-342900">
              <a:spcBef>
                <a:spcPts val="425"/>
              </a:spcBef>
              <a:buClr>
                <a:srgbClr val="124F5C"/>
              </a:buClr>
              <a:buFont typeface="Arial"/>
              <a:buChar char="●"/>
              <a:tabLst>
                <a:tab pos="354965" algn="l"/>
                <a:tab pos="355600" algn="l"/>
              </a:tabLst>
            </a:pPr>
            <a:r>
              <a:rPr lang="en-IN" b="1" spc="-5" dirty="0" smtClean="0">
                <a:solidFill>
                  <a:schemeClr val="accent5">
                    <a:lumMod val="50000"/>
                  </a:schemeClr>
                </a:solidFill>
                <a:latin typeface="Arial"/>
                <a:cs typeface="Arial"/>
              </a:rPr>
              <a:t>Spectral Clustering</a:t>
            </a:r>
          </a:p>
          <a:p>
            <a:pPr marL="355600" indent="-342900">
              <a:spcBef>
                <a:spcPts val="425"/>
              </a:spcBef>
              <a:buClr>
                <a:srgbClr val="124F5C"/>
              </a:buClr>
              <a:buFont typeface="Arial"/>
              <a:buChar char="●"/>
              <a:tabLst>
                <a:tab pos="354965" algn="l"/>
                <a:tab pos="355600" algn="l"/>
              </a:tabLst>
            </a:pPr>
            <a:r>
              <a:rPr lang="en-IN" b="1" spc="-5" dirty="0" smtClean="0">
                <a:solidFill>
                  <a:schemeClr val="accent5">
                    <a:lumMod val="50000"/>
                  </a:schemeClr>
                </a:solidFill>
                <a:latin typeface="Arial"/>
                <a:cs typeface="Arial"/>
              </a:rPr>
              <a:t>Implementing D.B Scan</a:t>
            </a:r>
          </a:p>
          <a:p>
            <a:pPr marL="355600" indent="-342900">
              <a:spcBef>
                <a:spcPts val="425"/>
              </a:spcBef>
              <a:buClr>
                <a:srgbClr val="124F5C"/>
              </a:buClr>
              <a:buFont typeface="Arial"/>
              <a:buChar char="●"/>
              <a:tabLst>
                <a:tab pos="354965" algn="l"/>
                <a:tab pos="355600" algn="l"/>
              </a:tabLst>
            </a:pPr>
            <a:r>
              <a:rPr lang="en-US" b="1" spc="-5" dirty="0" smtClean="0">
                <a:solidFill>
                  <a:schemeClr val="accent5">
                    <a:lumMod val="50000"/>
                  </a:schemeClr>
                </a:solidFill>
                <a:latin typeface="Arial"/>
                <a:cs typeface="Arial"/>
              </a:rPr>
              <a:t>K- Means</a:t>
            </a:r>
            <a:endParaRPr lang="en-IN" b="1" spc="-5" dirty="0" smtClean="0">
              <a:solidFill>
                <a:schemeClr val="accent5">
                  <a:lumMod val="50000"/>
                </a:schemeClr>
              </a:solidFill>
              <a:latin typeface="Arial"/>
              <a:cs typeface="Arial"/>
            </a:endParaRPr>
          </a:p>
          <a:p>
            <a:pPr marL="355600" indent="-342900">
              <a:spcBef>
                <a:spcPts val="425"/>
              </a:spcBef>
              <a:buClr>
                <a:srgbClr val="124F5C"/>
              </a:buClr>
              <a:buFont typeface="Arial"/>
              <a:buChar char="●"/>
              <a:tabLst>
                <a:tab pos="354965" algn="l"/>
                <a:tab pos="355600" algn="l"/>
              </a:tabLst>
            </a:pPr>
            <a:r>
              <a:rPr b="1" dirty="0" smtClean="0">
                <a:solidFill>
                  <a:schemeClr val="accent5">
                    <a:lumMod val="50000"/>
                  </a:schemeClr>
                </a:solidFill>
                <a:latin typeface="Arial"/>
                <a:cs typeface="Arial"/>
              </a:rPr>
              <a:t>Cluster</a:t>
            </a:r>
            <a:r>
              <a:rPr b="1" spc="-15" dirty="0" smtClean="0">
                <a:solidFill>
                  <a:schemeClr val="accent5">
                    <a:lumMod val="50000"/>
                  </a:schemeClr>
                </a:solidFill>
                <a:latin typeface="Arial"/>
                <a:cs typeface="Arial"/>
              </a:rPr>
              <a:t> </a:t>
            </a:r>
            <a:r>
              <a:rPr b="1" spc="-10" dirty="0">
                <a:solidFill>
                  <a:schemeClr val="accent5">
                    <a:lumMod val="50000"/>
                  </a:schemeClr>
                </a:solidFill>
                <a:latin typeface="Arial"/>
                <a:cs typeface="Arial"/>
              </a:rPr>
              <a:t>Analysis</a:t>
            </a:r>
            <a:endParaRPr lang="en-IN" b="1" spc="-10" dirty="0">
              <a:solidFill>
                <a:schemeClr val="accent5">
                  <a:lumMod val="50000"/>
                </a:schemeClr>
              </a:solidFill>
              <a:latin typeface="Arial"/>
              <a:cs typeface="Arial"/>
            </a:endParaRPr>
          </a:p>
          <a:p>
            <a:pPr marL="355600" indent="-342900">
              <a:lnSpc>
                <a:spcPct val="100000"/>
              </a:lnSpc>
              <a:spcBef>
                <a:spcPts val="325"/>
              </a:spcBef>
              <a:buClr>
                <a:srgbClr val="124F5C"/>
              </a:buClr>
              <a:buFont typeface="Arial"/>
              <a:buChar char="●"/>
              <a:tabLst>
                <a:tab pos="354965" algn="l"/>
                <a:tab pos="355600" algn="l"/>
              </a:tabLst>
            </a:pPr>
            <a:endParaRPr sz="1800" dirty="0">
              <a:latin typeface="Arial"/>
              <a:cs typeface="Arial"/>
            </a:endParaRPr>
          </a:p>
        </p:txBody>
      </p:sp>
      <p:sp>
        <p:nvSpPr>
          <p:cNvPr id="6" name="Title 5">
            <a:extLst>
              <a:ext uri="{FF2B5EF4-FFF2-40B4-BE49-F238E27FC236}">
                <a16:creationId xmlns:a16="http://schemas.microsoft.com/office/drawing/2014/main" id="{5669DC74-3B92-9746-C738-FB0CA49C8298}"/>
              </a:ext>
            </a:extLst>
          </p:cNvPr>
          <p:cNvSpPr>
            <a:spLocks noGrp="1"/>
          </p:cNvSpPr>
          <p:nvPr>
            <p:ph type="title"/>
          </p:nvPr>
        </p:nvSpPr>
        <p:spPr>
          <a:xfrm>
            <a:off x="487981" y="133350"/>
            <a:ext cx="5421630" cy="492443"/>
          </a:xfrm>
        </p:spPr>
        <p:txBody>
          <a:bodyPr/>
          <a:lstStyle/>
          <a:p>
            <a:r>
              <a:rPr lang="en-IN" sz="3200" dirty="0"/>
              <a:t>Content:</a:t>
            </a:r>
          </a:p>
        </p:txBody>
      </p:sp>
      <p:pic>
        <p:nvPicPr>
          <p:cNvPr id="8" name="Picture 7">
            <a:extLst>
              <a:ext uri="{FF2B5EF4-FFF2-40B4-BE49-F238E27FC236}">
                <a16:creationId xmlns:a16="http://schemas.microsoft.com/office/drawing/2014/main" id="{FCDCF942-AA7D-EC08-1BB1-505BA94542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819150"/>
            <a:ext cx="4191000" cy="3143250"/>
          </a:xfrm>
          <a:prstGeom prst="rect">
            <a:avLst/>
          </a:prstGeom>
        </p:spPr>
      </p:pic>
    </p:spTree>
    <p:extLst>
      <p:ext uri="{BB962C8B-B14F-4D97-AF65-F5344CB8AC3E}">
        <p14:creationId xmlns:p14="http://schemas.microsoft.com/office/powerpoint/2010/main" val="19638979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6400" y="285750"/>
            <a:ext cx="5791200" cy="533400"/>
          </a:xfrm>
        </p:spPr>
        <p:txBody>
          <a:bodyPr/>
          <a:lstStyle/>
          <a:p>
            <a:pPr algn="ctr"/>
            <a:r>
              <a:rPr lang="en-IN" sz="2800" dirty="0" smtClean="0"/>
              <a:t>Applying NLP</a:t>
            </a:r>
            <a:r>
              <a:rPr lang="en-IN" sz="2800" dirty="0"/>
              <a:t/>
            </a:r>
            <a:br>
              <a:rPr lang="en-IN" sz="2800" dirty="0"/>
            </a:br>
            <a:endParaRPr lang="en-IN" sz="2800" dirty="0"/>
          </a:p>
        </p:txBody>
      </p:sp>
      <p:sp>
        <p:nvSpPr>
          <p:cNvPr id="3" name="Subtitle 2"/>
          <p:cNvSpPr>
            <a:spLocks noGrp="1"/>
          </p:cNvSpPr>
          <p:nvPr>
            <p:ph type="subTitle" idx="4"/>
          </p:nvPr>
        </p:nvSpPr>
        <p:spPr>
          <a:xfrm>
            <a:off x="685800" y="1047750"/>
            <a:ext cx="7467600" cy="3693319"/>
          </a:xfrm>
        </p:spPr>
        <p:txBody>
          <a:bodyPr/>
          <a:lstStyle/>
          <a:p>
            <a:pPr marL="285750" indent="-285750">
              <a:buFont typeface="Wingdings" pitchFamily="2" charset="2"/>
              <a:buChar char="q"/>
            </a:pPr>
            <a:endParaRPr lang="en-IN" sz="1600" dirty="0" smtClean="0"/>
          </a:p>
          <a:p>
            <a:pPr marL="285750" indent="-285750">
              <a:buFont typeface="Wingdings" pitchFamily="2" charset="2"/>
              <a:buChar char="q"/>
            </a:pPr>
            <a:endParaRPr lang="en-IN" sz="1600" dirty="0"/>
          </a:p>
          <a:p>
            <a:pPr marL="285750" indent="-285750">
              <a:buFont typeface="Wingdings" pitchFamily="2" charset="2"/>
              <a:buChar char="q"/>
            </a:pPr>
            <a:r>
              <a:rPr lang="en-IN" sz="1600" dirty="0" smtClean="0"/>
              <a:t>we have developed an NLP algorithm that can give us similar content. however, based on the nature of the content like movie/ TV show we have developed two function so that we can get similar movies for a given and TV shows . To achieve this we have used TF-IDF </a:t>
            </a:r>
            <a:r>
              <a:rPr lang="en-IN" sz="1600" dirty="0" err="1" smtClean="0"/>
              <a:t>vectorizer</a:t>
            </a:r>
            <a:r>
              <a:rPr lang="en-IN" sz="1600" dirty="0" smtClean="0"/>
              <a:t> and cosine similarity. the details of both these are given above when we used them.</a:t>
            </a:r>
          </a:p>
          <a:p>
            <a:endParaRPr lang="en-IN" sz="1600" dirty="0" smtClean="0"/>
          </a:p>
          <a:p>
            <a:pPr marL="285750" indent="-285750">
              <a:buFont typeface="Wingdings" pitchFamily="2" charset="2"/>
              <a:buChar char="q"/>
            </a:pPr>
            <a:endParaRPr lang="en-IN" sz="1600" dirty="0" smtClean="0"/>
          </a:p>
          <a:p>
            <a:pPr marL="285750" indent="-285750">
              <a:buFont typeface="Wingdings" pitchFamily="2" charset="2"/>
              <a:buChar char="q"/>
            </a:pPr>
            <a:r>
              <a:rPr lang="en-IN" sz="1600" dirty="0"/>
              <a:t>Since we have used the TF-IDF </a:t>
            </a:r>
            <a:r>
              <a:rPr lang="en-IN" sz="1600" dirty="0" err="1"/>
              <a:t>vectorizer</a:t>
            </a:r>
            <a:r>
              <a:rPr lang="en-IN" sz="1600" dirty="0"/>
              <a:t>, calculating the dot product will directly give us the cosine similarity score. Therefore, we will use </a:t>
            </a:r>
            <a:r>
              <a:rPr lang="en-IN" sz="1600" dirty="0" err="1"/>
              <a:t>sklearn's</a:t>
            </a:r>
            <a:r>
              <a:rPr lang="en-IN" sz="1600" dirty="0"/>
              <a:t> </a:t>
            </a:r>
            <a:r>
              <a:rPr lang="en-IN" sz="1600" dirty="0" err="1"/>
              <a:t>linear_kernel</a:t>
            </a:r>
            <a:r>
              <a:rPr lang="en-IN" sz="1600" dirty="0"/>
              <a:t>() instead of </a:t>
            </a:r>
            <a:r>
              <a:rPr lang="en-IN" sz="1600" dirty="0" err="1"/>
              <a:t>cosine_similarities</a:t>
            </a:r>
            <a:r>
              <a:rPr lang="en-IN" sz="1600" dirty="0"/>
              <a:t>() since it is faster.</a:t>
            </a:r>
          </a:p>
          <a:p>
            <a:pPr marL="285750" indent="-285750">
              <a:buFont typeface="Wingdings" pitchFamily="2" charset="2"/>
              <a:buChar char="q"/>
            </a:pPr>
            <a:endParaRPr lang="en-IN" sz="1600" dirty="0" smtClean="0"/>
          </a:p>
          <a:p>
            <a:endParaRPr lang="en-IN" sz="1600" dirty="0"/>
          </a:p>
          <a:p>
            <a:pPr marL="285750" indent="-285750">
              <a:buFont typeface="Wingdings" pitchFamily="2" charset="2"/>
              <a:buChar char="q"/>
            </a:pPr>
            <a:endParaRPr lang="en-IN" sz="1600" dirty="0"/>
          </a:p>
        </p:txBody>
      </p:sp>
    </p:spTree>
    <p:extLst>
      <p:ext uri="{BB962C8B-B14F-4D97-AF65-F5344CB8AC3E}">
        <p14:creationId xmlns:p14="http://schemas.microsoft.com/office/powerpoint/2010/main" val="15957886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
          </p:nvPr>
        </p:nvSpPr>
        <p:spPr>
          <a:xfrm>
            <a:off x="381000" y="742950"/>
            <a:ext cx="3352800" cy="4001095"/>
          </a:xfrm>
        </p:spPr>
        <p:txBody>
          <a:bodyPr/>
          <a:lstStyle/>
          <a:p>
            <a:pPr marL="285750" indent="-285750">
              <a:buFont typeface="Wingdings" pitchFamily="2" charset="2"/>
              <a:buChar char="q"/>
            </a:pPr>
            <a:r>
              <a:rPr lang="en-IN" sz="2000" b="1" u="sng" dirty="0" smtClean="0"/>
              <a:t>Cosine </a:t>
            </a:r>
            <a:r>
              <a:rPr lang="en-IN" sz="2000" b="1" u="sng" dirty="0"/>
              <a:t>similarity </a:t>
            </a:r>
            <a:r>
              <a:rPr lang="en-IN" sz="2000" b="1" u="sng" dirty="0" smtClean="0"/>
              <a:t>-</a:t>
            </a:r>
            <a:r>
              <a:rPr lang="en-IN" sz="2000" dirty="0" smtClean="0"/>
              <a:t>We </a:t>
            </a:r>
            <a:r>
              <a:rPr lang="en-IN" sz="2000" dirty="0"/>
              <a:t>will be using the cosine similarity to calculate a numeric quantity that denotes the similarity between two movies. We use the cosine similarity score since it is independent of magnitude and is relatively easy and fast to calculate. Mathematically, it is defined as follows: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1200150"/>
            <a:ext cx="4419600" cy="2743200"/>
          </a:xfrm>
          <a:prstGeom prst="rect">
            <a:avLst/>
          </a:prstGeom>
        </p:spPr>
      </p:pic>
    </p:spTree>
    <p:extLst>
      <p:ext uri="{BB962C8B-B14F-4D97-AF65-F5344CB8AC3E}">
        <p14:creationId xmlns:p14="http://schemas.microsoft.com/office/powerpoint/2010/main" val="35863662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TextBox 1"/>
          <p:cNvSpPr txBox="1"/>
          <p:nvPr/>
        </p:nvSpPr>
        <p:spPr>
          <a:xfrm>
            <a:off x="231239" y="187285"/>
            <a:ext cx="8505022" cy="646331"/>
          </a:xfrm>
          <a:prstGeom prst="rect">
            <a:avLst/>
          </a:prstGeom>
          <a:noFill/>
        </p:spPr>
        <p:txBody>
          <a:bodyPr wrap="square" rtlCol="0">
            <a:spAutoFit/>
          </a:bodyPr>
          <a:lstStyle/>
          <a:p>
            <a:r>
              <a:rPr lang="en-US" sz="3600" b="1" dirty="0">
                <a:solidFill>
                  <a:srgbClr val="C00000"/>
                </a:solidFill>
                <a:latin typeface=" calibri Light"/>
              </a:rPr>
              <a:t>K-modes Clustering</a:t>
            </a:r>
            <a:endParaRPr lang="en-IN" sz="3600" b="1" dirty="0">
              <a:solidFill>
                <a:srgbClr val="C00000"/>
              </a:solidFill>
              <a:latin typeface="Calibri Light" panose="020F0302020204030204" pitchFamily="34" charset="0"/>
              <a:cs typeface="Calibri Light" panose="020F0302020204030204" pitchFamily="34" charset="0"/>
            </a:endParaRPr>
          </a:p>
        </p:txBody>
      </p:sp>
      <p:pic>
        <p:nvPicPr>
          <p:cNvPr id="3" name="Picture 2"/>
          <p:cNvPicPr>
            <a:picLocks noChangeAspect="1"/>
          </p:cNvPicPr>
          <p:nvPr/>
        </p:nvPicPr>
        <p:blipFill>
          <a:blip r:embed="rId3"/>
          <a:stretch>
            <a:fillRect/>
          </a:stretch>
        </p:blipFill>
        <p:spPr>
          <a:xfrm>
            <a:off x="4800600" y="936434"/>
            <a:ext cx="4303591" cy="3835588"/>
          </a:xfrm>
          <a:prstGeom prst="rect">
            <a:avLst/>
          </a:prstGeom>
        </p:spPr>
      </p:pic>
      <p:sp>
        <p:nvSpPr>
          <p:cNvPr id="6" name="TextBox 5"/>
          <p:cNvSpPr txBox="1"/>
          <p:nvPr/>
        </p:nvSpPr>
        <p:spPr>
          <a:xfrm>
            <a:off x="132202" y="936434"/>
            <a:ext cx="4572000" cy="3847207"/>
          </a:xfrm>
          <a:prstGeom prst="rect">
            <a:avLst/>
          </a:prstGeom>
          <a:noFill/>
        </p:spPr>
        <p:txBody>
          <a:bodyPr wrap="square" rtlCol="0">
            <a:spAutoFit/>
          </a:bodyPr>
          <a:lstStyle/>
          <a:p>
            <a:r>
              <a:rPr lang="en-US" sz="1800" b="1" i="1" dirty="0" smtClean="0">
                <a:latin typeface="Calibri" panose="020F0502020204030204" pitchFamily="34" charset="0"/>
                <a:cs typeface="Calibri" panose="020F0502020204030204" pitchFamily="34" charset="0"/>
              </a:rPr>
              <a:t>Why K-modes ?</a:t>
            </a:r>
          </a:p>
          <a:p>
            <a:endParaRPr lang="en-US" sz="1600" b="1" i="1" dirty="0">
              <a:latin typeface="Calibri" panose="020F0502020204030204" pitchFamily="34" charset="0"/>
              <a:cs typeface="Calibri" panose="020F0502020204030204" pitchFamily="34" charset="0"/>
            </a:endParaRPr>
          </a:p>
          <a:p>
            <a:r>
              <a:rPr lang="en-US" sz="1600" b="1" i="1" dirty="0" smtClean="0">
                <a:latin typeface="Calibri" panose="020F0502020204030204" pitchFamily="34" charset="0"/>
                <a:cs typeface="Calibri" panose="020F0502020204030204" pitchFamily="34" charset="0"/>
              </a:rPr>
              <a:t>Since we had categorical data and K-modes clustering algorithm was established for categorical data. It works on the modes of categorical data. </a:t>
            </a:r>
            <a:r>
              <a:rPr lang="en-US" sz="1600" b="1" i="1" dirty="0" err="1" smtClean="0">
                <a:latin typeface="Calibri" panose="020F0502020204030204" pitchFamily="34" charset="0"/>
                <a:cs typeface="Calibri" panose="020F0502020204030204" pitchFamily="34" charset="0"/>
              </a:rPr>
              <a:t>i.e</a:t>
            </a:r>
            <a:r>
              <a:rPr lang="en-US" sz="1600" b="1" i="1" dirty="0" smtClean="0">
                <a:latin typeface="Calibri" panose="020F0502020204030204" pitchFamily="34" charset="0"/>
                <a:cs typeface="Calibri" panose="020F0502020204030204" pitchFamily="34" charset="0"/>
              </a:rPr>
              <a:t> most occurred observations and build clusters for most similar points. </a:t>
            </a:r>
          </a:p>
          <a:p>
            <a:endParaRPr lang="en-US" sz="1600" b="1" i="1" dirty="0">
              <a:latin typeface="Calibri" panose="020F0502020204030204" pitchFamily="34" charset="0"/>
              <a:cs typeface="Calibri" panose="020F0502020204030204" pitchFamily="34" charset="0"/>
            </a:endParaRPr>
          </a:p>
          <a:p>
            <a:endParaRPr lang="en-US" sz="1600" b="1" i="1" dirty="0" smtClean="0">
              <a:latin typeface="Calibri" panose="020F0502020204030204" pitchFamily="34" charset="0"/>
              <a:cs typeface="Calibri" panose="020F0502020204030204" pitchFamily="34" charset="0"/>
            </a:endParaRPr>
          </a:p>
          <a:p>
            <a:r>
              <a:rPr lang="en-US" sz="1800" b="1" i="1" dirty="0" smtClean="0">
                <a:latin typeface="Calibri" panose="020F0502020204030204" pitchFamily="34" charset="0"/>
                <a:cs typeface="Calibri" panose="020F0502020204030204" pitchFamily="34" charset="0"/>
              </a:rPr>
              <a:t>3 clusters are best no. according to K-Modes:</a:t>
            </a:r>
          </a:p>
          <a:p>
            <a:endParaRPr lang="en-US" sz="1600" b="1" i="1" dirty="0" smtClean="0">
              <a:latin typeface="Calibri" panose="020F0502020204030204" pitchFamily="34" charset="0"/>
              <a:cs typeface="Calibri" panose="020F0502020204030204" pitchFamily="34" charset="0"/>
            </a:endParaRPr>
          </a:p>
          <a:p>
            <a:r>
              <a:rPr lang="en-US" sz="1600" b="1" i="1" dirty="0" smtClean="0">
                <a:latin typeface="Calibri" panose="020F0502020204030204" pitchFamily="34" charset="0"/>
                <a:cs typeface="Calibri" panose="020F0502020204030204" pitchFamily="34" charset="0"/>
              </a:rPr>
              <a:t>An Elbow plot was plotted using K-modes algorithm to decide the best suitable no. of cluster for the given dataset. Using this plot we can say that the most suitable no. of clusters is 3 </a:t>
            </a:r>
            <a:r>
              <a:rPr lang="en-US" b="1" i="1" dirty="0" smtClean="0">
                <a:latin typeface="Calibri" panose="020F0502020204030204" pitchFamily="34" charset="0"/>
                <a:cs typeface="Calibri" panose="020F0502020204030204" pitchFamily="34" charset="0"/>
              </a:rPr>
              <a:t>. </a:t>
            </a:r>
            <a:endParaRPr lang="en-IN" b="1"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812143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43219"/>
            <a:ext cx="8520600" cy="760164"/>
          </a:xfrm>
        </p:spPr>
        <p:txBody>
          <a:bodyPr/>
          <a:lstStyle/>
          <a:p>
            <a:r>
              <a:rPr lang="en-US" sz="3600" dirty="0" smtClean="0">
                <a:latin typeface=" calibri Light"/>
              </a:rPr>
              <a:t>K-modes Clustering</a:t>
            </a:r>
            <a:endParaRPr lang="en-IN" sz="3600" dirty="0">
              <a:latin typeface=" calibri Light"/>
            </a:endParaRPr>
          </a:p>
        </p:txBody>
      </p:sp>
      <p:sp>
        <p:nvSpPr>
          <p:cNvPr id="3" name="Text Placeholder 2"/>
          <p:cNvSpPr>
            <a:spLocks noGrp="1"/>
          </p:cNvSpPr>
          <p:nvPr>
            <p:ph type="body" idx="1"/>
          </p:nvPr>
        </p:nvSpPr>
        <p:spPr>
          <a:xfrm>
            <a:off x="388818" y="903383"/>
            <a:ext cx="3797592" cy="4054207"/>
          </a:xfrm>
        </p:spPr>
        <p:txBody>
          <a:bodyPr/>
          <a:lstStyle/>
          <a:p>
            <a:pPr marL="0" indent="0">
              <a:buNone/>
            </a:pPr>
            <a:r>
              <a:rPr lang="en-US" b="1" i="1" dirty="0" smtClean="0">
                <a:solidFill>
                  <a:schemeClr val="tx1">
                    <a:lumMod val="50000"/>
                    <a:lumOff val="50000"/>
                  </a:schemeClr>
                </a:solidFill>
                <a:latin typeface="Calibri "/>
                <a:cs typeface="Calibri" panose="020F0502020204030204" pitchFamily="34" charset="0"/>
              </a:rPr>
              <a:t>How the no. of points(content) falls in each cluster ?</a:t>
            </a:r>
          </a:p>
          <a:p>
            <a:pPr marL="0" indent="0">
              <a:buNone/>
            </a:pPr>
            <a:endParaRPr lang="en-US" sz="1600" b="1" i="1" dirty="0">
              <a:solidFill>
                <a:schemeClr val="tx1">
                  <a:lumMod val="50000"/>
                  <a:lumOff val="50000"/>
                </a:schemeClr>
              </a:solidFill>
              <a:latin typeface="Calibri "/>
              <a:cs typeface="Calibri" panose="020F0502020204030204" pitchFamily="34" charset="0"/>
            </a:endParaRPr>
          </a:p>
          <a:p>
            <a:pPr marL="0" indent="0">
              <a:buNone/>
            </a:pPr>
            <a:r>
              <a:rPr lang="en-US" sz="1600" b="1" i="1" dirty="0" smtClean="0">
                <a:solidFill>
                  <a:schemeClr val="tx1">
                    <a:lumMod val="50000"/>
                    <a:lumOff val="50000"/>
                  </a:schemeClr>
                </a:solidFill>
                <a:latin typeface="Calibri "/>
                <a:cs typeface="Calibri" panose="020F0502020204030204" pitchFamily="34" charset="0"/>
              </a:rPr>
              <a:t>After algorithm implementation a count plot  was plotted to visualize no. of points falls in each cluster.</a:t>
            </a:r>
          </a:p>
          <a:p>
            <a:pPr marL="342900">
              <a:buAutoNum type="arabicPeriod"/>
            </a:pPr>
            <a:r>
              <a:rPr lang="en-US" sz="1600" b="1" i="1" dirty="0" smtClean="0">
                <a:solidFill>
                  <a:schemeClr val="tx1">
                    <a:lumMod val="50000"/>
                    <a:lumOff val="50000"/>
                  </a:schemeClr>
                </a:solidFill>
                <a:latin typeface="Calibri "/>
                <a:cs typeface="Calibri" panose="020F0502020204030204" pitchFamily="34" charset="0"/>
              </a:rPr>
              <a:t>Most movies are in cluster 0</a:t>
            </a:r>
          </a:p>
          <a:p>
            <a:pPr marL="0" indent="0">
              <a:buNone/>
            </a:pPr>
            <a:r>
              <a:rPr lang="en-US" sz="1600" b="1" i="1" dirty="0" smtClean="0">
                <a:solidFill>
                  <a:schemeClr val="tx1">
                    <a:lumMod val="50000"/>
                    <a:lumOff val="50000"/>
                  </a:schemeClr>
                </a:solidFill>
                <a:latin typeface="Calibri "/>
                <a:cs typeface="Calibri" panose="020F0502020204030204" pitchFamily="34" charset="0"/>
              </a:rPr>
              <a:t>2. More movies are there in cluster1 but as compared to cluster 0 , </a:t>
            </a:r>
            <a:r>
              <a:rPr lang="en-US" sz="1600" b="1" i="1" dirty="0" err="1" smtClean="0">
                <a:solidFill>
                  <a:schemeClr val="tx1">
                    <a:lumMod val="50000"/>
                    <a:lumOff val="50000"/>
                  </a:schemeClr>
                </a:solidFill>
                <a:latin typeface="Calibri "/>
                <a:cs typeface="Calibri" panose="020F0502020204030204" pitchFamily="34" charset="0"/>
              </a:rPr>
              <a:t>Tv</a:t>
            </a:r>
            <a:r>
              <a:rPr lang="en-US" sz="1600" b="1" i="1" dirty="0" smtClean="0">
                <a:solidFill>
                  <a:schemeClr val="tx1">
                    <a:lumMod val="50000"/>
                    <a:lumOff val="50000"/>
                  </a:schemeClr>
                </a:solidFill>
                <a:latin typeface="Calibri "/>
                <a:cs typeface="Calibri" panose="020F0502020204030204" pitchFamily="34" charset="0"/>
              </a:rPr>
              <a:t> shows are more. </a:t>
            </a:r>
          </a:p>
          <a:p>
            <a:pPr marL="0" indent="0">
              <a:buNone/>
            </a:pPr>
            <a:r>
              <a:rPr lang="en-US" sz="1600" b="1" i="1" dirty="0" smtClean="0">
                <a:solidFill>
                  <a:schemeClr val="tx1">
                    <a:lumMod val="50000"/>
                    <a:lumOff val="50000"/>
                  </a:schemeClr>
                </a:solidFill>
                <a:latin typeface="Calibri "/>
                <a:cs typeface="Calibri" panose="020F0502020204030204" pitchFamily="34" charset="0"/>
              </a:rPr>
              <a:t>3. Mostly TV shows are there in cluster two having only few movies .</a:t>
            </a:r>
          </a:p>
          <a:p>
            <a:pPr marL="0" indent="0">
              <a:buNone/>
            </a:pPr>
            <a:r>
              <a:rPr lang="en-US" dirty="0" smtClean="0">
                <a:solidFill>
                  <a:schemeClr val="tx1">
                    <a:lumMod val="50000"/>
                    <a:lumOff val="50000"/>
                  </a:schemeClr>
                </a:solidFill>
                <a:latin typeface="Calibri "/>
              </a:rPr>
              <a:t> </a:t>
            </a:r>
          </a:p>
          <a:p>
            <a:pPr marL="0" indent="0">
              <a:buNone/>
            </a:pPr>
            <a:endParaRPr lang="en-US" dirty="0" smtClean="0">
              <a:solidFill>
                <a:schemeClr val="tx1">
                  <a:lumMod val="50000"/>
                  <a:lumOff val="50000"/>
                </a:schemeClr>
              </a:solidFill>
            </a:endParaRPr>
          </a:p>
        </p:txBody>
      </p:sp>
      <p:pic>
        <p:nvPicPr>
          <p:cNvPr id="4" name="Picture 3"/>
          <p:cNvPicPr>
            <a:picLocks noChangeAspect="1"/>
          </p:cNvPicPr>
          <p:nvPr/>
        </p:nvPicPr>
        <p:blipFill>
          <a:blip r:embed="rId2"/>
          <a:stretch>
            <a:fillRect/>
          </a:stretch>
        </p:blipFill>
        <p:spPr>
          <a:xfrm>
            <a:off x="4445994" y="991518"/>
            <a:ext cx="4698006" cy="4054207"/>
          </a:xfrm>
          <a:prstGeom prst="rect">
            <a:avLst/>
          </a:prstGeom>
        </p:spPr>
      </p:pic>
    </p:spTree>
    <p:extLst>
      <p:ext uri="{BB962C8B-B14F-4D97-AF65-F5344CB8AC3E}">
        <p14:creationId xmlns:p14="http://schemas.microsoft.com/office/powerpoint/2010/main" val="18030588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latin typeface="Calibri" panose="020F0502020204030204" pitchFamily="34" charset="0"/>
                <a:cs typeface="Calibri" panose="020F0502020204030204" pitchFamily="34" charset="0"/>
              </a:rPr>
              <a:t>Spectral Clustering</a:t>
            </a:r>
            <a:endParaRPr lang="en-IN" sz="3600" dirty="0">
              <a:latin typeface="Calibri" panose="020F0502020204030204" pitchFamily="34" charset="0"/>
              <a:cs typeface="Calibri" panose="020F0502020204030204" pitchFamily="34" charset="0"/>
            </a:endParaRPr>
          </a:p>
        </p:txBody>
      </p:sp>
      <p:sp>
        <p:nvSpPr>
          <p:cNvPr id="3" name="Text Placeholder 2"/>
          <p:cNvSpPr>
            <a:spLocks noGrp="1"/>
          </p:cNvSpPr>
          <p:nvPr>
            <p:ph type="body" idx="1"/>
          </p:nvPr>
        </p:nvSpPr>
        <p:spPr>
          <a:xfrm>
            <a:off x="311700" y="1152475"/>
            <a:ext cx="4117081" cy="3248075"/>
          </a:xfrm>
        </p:spPr>
        <p:txBody>
          <a:bodyPr/>
          <a:lstStyle/>
          <a:p>
            <a:pPr marL="114300" indent="0">
              <a:buNone/>
            </a:pPr>
            <a:r>
              <a:rPr lang="en-US" sz="1600" b="1" i="1" dirty="0">
                <a:solidFill>
                  <a:schemeClr val="tx1"/>
                </a:solidFill>
                <a:latin typeface="Calibri "/>
                <a:cs typeface="Calibri Light" panose="020F0302020204030204" pitchFamily="34" charset="0"/>
              </a:rPr>
              <a:t>In spectral clustering, the data points are treated as nodes of a </a:t>
            </a:r>
            <a:r>
              <a:rPr lang="en-US" sz="1600" b="1" i="1" dirty="0" smtClean="0">
                <a:solidFill>
                  <a:schemeClr val="tx1"/>
                </a:solidFill>
                <a:latin typeface="Calibri "/>
                <a:cs typeface="Calibri Light" panose="020F0302020204030204" pitchFamily="34" charset="0"/>
              </a:rPr>
              <a:t>graph.</a:t>
            </a:r>
          </a:p>
          <a:p>
            <a:pPr marL="114300" indent="0">
              <a:buNone/>
            </a:pPr>
            <a:endParaRPr lang="en-US" sz="1600" b="1" i="1" dirty="0">
              <a:solidFill>
                <a:schemeClr val="tx1"/>
              </a:solidFill>
              <a:latin typeface="Calibri "/>
              <a:cs typeface="Calibri Light" panose="020F0302020204030204" pitchFamily="34" charset="0"/>
            </a:endParaRPr>
          </a:p>
          <a:p>
            <a:pPr marL="114300" indent="0">
              <a:buNone/>
            </a:pPr>
            <a:r>
              <a:rPr lang="en-US" sz="1600" b="1" i="1" dirty="0" smtClean="0">
                <a:solidFill>
                  <a:schemeClr val="tx1"/>
                </a:solidFill>
                <a:latin typeface="Calibri "/>
                <a:cs typeface="Calibri Light" panose="020F0302020204030204" pitchFamily="34" charset="0"/>
              </a:rPr>
              <a:t>Using Spectral clustering on transformed data we were able to built 2 clusters which is different results from  K-Mode algorithms.</a:t>
            </a:r>
          </a:p>
          <a:p>
            <a:pPr marL="114300" indent="0">
              <a:buNone/>
            </a:pPr>
            <a:endParaRPr lang="en-US" sz="1600" b="1" i="1" dirty="0" smtClean="0">
              <a:solidFill>
                <a:schemeClr val="tx1"/>
              </a:solidFill>
              <a:latin typeface="Calibri "/>
              <a:cs typeface="Calibri Light" panose="020F0302020204030204" pitchFamily="34" charset="0"/>
            </a:endParaRPr>
          </a:p>
          <a:p>
            <a:pPr marL="114300" indent="0">
              <a:buNone/>
            </a:pPr>
            <a:r>
              <a:rPr lang="en-US" sz="1600" b="1" i="1" dirty="0" smtClean="0">
                <a:solidFill>
                  <a:schemeClr val="tx1"/>
                </a:solidFill>
                <a:latin typeface="Calibri "/>
                <a:cs typeface="Calibri Light" panose="020F0302020204030204" pitchFamily="34" charset="0"/>
              </a:rPr>
              <a:t>We can see that how the clusters are separate from each other.</a:t>
            </a:r>
          </a:p>
          <a:p>
            <a:pPr marL="114300" indent="0">
              <a:buNone/>
            </a:pPr>
            <a:r>
              <a:rPr lang="en-US" sz="1600" b="1" i="1" dirty="0" smtClean="0">
                <a:solidFill>
                  <a:schemeClr val="tx1"/>
                </a:solidFill>
                <a:latin typeface="Calibri "/>
                <a:cs typeface="Calibri Light" panose="020F0302020204030204" pitchFamily="34" charset="0"/>
              </a:rPr>
              <a:t>Clusters made 2 .</a:t>
            </a:r>
            <a:endParaRPr lang="en-IN" sz="1600" b="1" i="1" dirty="0">
              <a:solidFill>
                <a:schemeClr val="tx1"/>
              </a:solidFill>
              <a:latin typeface="Calibri "/>
              <a:cs typeface="Calibri Light" panose="020F0302020204030204" pitchFamily="34" charset="0"/>
            </a:endParaRPr>
          </a:p>
        </p:txBody>
      </p:sp>
      <p:pic>
        <p:nvPicPr>
          <p:cNvPr id="5" name="Picture 4"/>
          <p:cNvPicPr>
            <a:picLocks noChangeAspect="1"/>
          </p:cNvPicPr>
          <p:nvPr/>
        </p:nvPicPr>
        <p:blipFill>
          <a:blip r:embed="rId2"/>
          <a:stretch>
            <a:fillRect/>
          </a:stretch>
        </p:blipFill>
        <p:spPr>
          <a:xfrm>
            <a:off x="4427617" y="1152476"/>
            <a:ext cx="4728116" cy="2486074"/>
          </a:xfrm>
          <a:prstGeom prst="rect">
            <a:avLst/>
          </a:prstGeom>
        </p:spPr>
      </p:pic>
    </p:spTree>
    <p:extLst>
      <p:ext uri="{BB962C8B-B14F-4D97-AF65-F5344CB8AC3E}">
        <p14:creationId xmlns:p14="http://schemas.microsoft.com/office/powerpoint/2010/main" val="29339437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020" y="273845"/>
            <a:ext cx="6700380" cy="731369"/>
          </a:xfrm>
        </p:spPr>
        <p:txBody>
          <a:bodyPr>
            <a:normAutofit/>
          </a:bodyPr>
          <a:lstStyle/>
          <a:p>
            <a:r>
              <a:rPr lang="en-US" sz="2000" u="sng" dirty="0"/>
              <a:t>Implementing D. B Scan Algorithm </a:t>
            </a:r>
            <a:endParaRPr lang="en-IN" sz="2000" u="sng" dirty="0"/>
          </a:p>
        </p:txBody>
      </p:sp>
      <p:pic>
        <p:nvPicPr>
          <p:cNvPr id="5" name="Content Placeholder 4"/>
          <p:cNvPicPr>
            <a:picLocks noGrp="1" noChangeAspect="1"/>
          </p:cNvPicPr>
          <p:nvPr>
            <p:ph sz="half" idx="4294967295"/>
          </p:nvPr>
        </p:nvPicPr>
        <p:blipFill>
          <a:blip r:embed="rId2"/>
          <a:stretch>
            <a:fillRect/>
          </a:stretch>
        </p:blipFill>
        <p:spPr>
          <a:xfrm>
            <a:off x="377688" y="1679713"/>
            <a:ext cx="4251463" cy="2226365"/>
          </a:xfrm>
          <a:prstGeom prst="rect">
            <a:avLst/>
          </a:prstGeom>
        </p:spPr>
      </p:pic>
      <p:sp>
        <p:nvSpPr>
          <p:cNvPr id="4" name="Content Placeholder 3"/>
          <p:cNvSpPr>
            <a:spLocks noGrp="1"/>
          </p:cNvSpPr>
          <p:nvPr>
            <p:ph sz="half" idx="2"/>
          </p:nvPr>
        </p:nvSpPr>
        <p:spPr>
          <a:xfrm>
            <a:off x="4629150" y="1113182"/>
            <a:ext cx="3886200" cy="3519540"/>
          </a:xfrm>
        </p:spPr>
        <p:txBody>
          <a:bodyPr>
            <a:normAutofit fontScale="92500" lnSpcReduction="20000"/>
          </a:bodyPr>
          <a:lstStyle/>
          <a:p>
            <a:r>
              <a:rPr lang="en-US" sz="2300" b="1" dirty="0" smtClean="0"/>
              <a:t>DB SCAN</a:t>
            </a:r>
            <a:r>
              <a:rPr lang="en-US" sz="2300" dirty="0" smtClean="0"/>
              <a:t> </a:t>
            </a:r>
            <a:r>
              <a:rPr lang="en-US" sz="2300" dirty="0"/>
              <a:t>is an unsupervised learning algorithm for clustering. This algorithm is Density-based Spatial Clustering of Applications with Noise.</a:t>
            </a:r>
          </a:p>
          <a:p>
            <a:r>
              <a:rPr lang="en-US" sz="2300" dirty="0"/>
              <a:t>Its a density based clustering non-parametric algorithm: given a set of points in some space, it groups together points that are closely packed together (points with many nearby neighbors , marking as outliers points that lie alone in low-density regions .</a:t>
            </a:r>
          </a:p>
          <a:p>
            <a:endParaRPr lang="en-US" dirty="0"/>
          </a:p>
        </p:txBody>
      </p:sp>
    </p:spTree>
    <p:extLst>
      <p:ext uri="{BB962C8B-B14F-4D97-AF65-F5344CB8AC3E}">
        <p14:creationId xmlns:p14="http://schemas.microsoft.com/office/powerpoint/2010/main" val="39465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5"/>
            <a:ext cx="6032065" cy="637425"/>
          </a:xfrm>
        </p:spPr>
        <p:txBody>
          <a:bodyPr>
            <a:noAutofit/>
          </a:bodyPr>
          <a:lstStyle/>
          <a:p>
            <a:r>
              <a:rPr lang="en-US" sz="2400" u="sng" dirty="0"/>
              <a:t>D. B Scan Hyper-parameters.</a:t>
            </a:r>
            <a:endParaRPr lang="en-IN" sz="2400" u="sng" dirty="0"/>
          </a:p>
        </p:txBody>
      </p:sp>
      <p:sp>
        <p:nvSpPr>
          <p:cNvPr id="3" name="Content Placeholder 2"/>
          <p:cNvSpPr>
            <a:spLocks noGrp="1"/>
          </p:cNvSpPr>
          <p:nvPr>
            <p:ph sz="half" idx="4294967295"/>
          </p:nvPr>
        </p:nvSpPr>
        <p:spPr>
          <a:xfrm>
            <a:off x="628651" y="1127343"/>
            <a:ext cx="2293454" cy="3485367"/>
          </a:xfrm>
          <a:prstGeom prst="rect">
            <a:avLst/>
          </a:prstGeom>
        </p:spPr>
        <p:txBody>
          <a:bodyPr lIns="68580" tIns="34290" rIns="68580" bIns="34290">
            <a:noAutofit/>
          </a:bodyPr>
          <a:lstStyle/>
          <a:p>
            <a:r>
              <a:rPr lang="en-US" sz="1500" dirty="0"/>
              <a:t>Epsilon</a:t>
            </a:r>
          </a:p>
          <a:p>
            <a:endParaRPr lang="en-US" sz="1500" dirty="0" smtClean="0"/>
          </a:p>
          <a:p>
            <a:endParaRPr lang="en-US" sz="1500" dirty="0"/>
          </a:p>
          <a:p>
            <a:r>
              <a:rPr lang="en-US" sz="1500" dirty="0"/>
              <a:t>Min Sample</a:t>
            </a:r>
            <a:br>
              <a:rPr lang="en-US" sz="1500" dirty="0"/>
            </a:br>
            <a:endParaRPr lang="en-US" sz="1500" dirty="0" smtClean="0"/>
          </a:p>
          <a:p>
            <a:endParaRPr lang="en-US" sz="1500" dirty="0"/>
          </a:p>
          <a:p>
            <a:endParaRPr lang="en-US" sz="1500" dirty="0"/>
          </a:p>
          <a:p>
            <a:r>
              <a:rPr lang="en-US" sz="1500" dirty="0"/>
              <a:t>Algorithm</a:t>
            </a:r>
          </a:p>
          <a:p>
            <a:endParaRPr lang="en-US" sz="1500" dirty="0"/>
          </a:p>
          <a:p>
            <a:r>
              <a:rPr lang="en-US" sz="1500" dirty="0"/>
              <a:t>Leaf Size</a:t>
            </a:r>
            <a:br>
              <a:rPr lang="en-US" sz="1500" dirty="0"/>
            </a:br>
            <a:endParaRPr lang="en-US" sz="1500" dirty="0"/>
          </a:p>
          <a:p>
            <a:endParaRPr lang="en-US" sz="1500" dirty="0"/>
          </a:p>
          <a:p>
            <a:r>
              <a:rPr lang="en-US" sz="1500" dirty="0"/>
              <a:t>Random State </a:t>
            </a:r>
            <a:endParaRPr lang="en-IN" sz="1500" dirty="0"/>
          </a:p>
        </p:txBody>
      </p:sp>
      <p:sp>
        <p:nvSpPr>
          <p:cNvPr id="4" name="Content Placeholder 3"/>
          <p:cNvSpPr>
            <a:spLocks noGrp="1"/>
          </p:cNvSpPr>
          <p:nvPr>
            <p:ph sz="half" idx="2"/>
          </p:nvPr>
        </p:nvSpPr>
        <p:spPr>
          <a:xfrm>
            <a:off x="3011557" y="974035"/>
            <a:ext cx="5503793" cy="3955773"/>
          </a:xfrm>
        </p:spPr>
        <p:txBody>
          <a:bodyPr>
            <a:noAutofit/>
          </a:bodyPr>
          <a:lstStyle/>
          <a:p>
            <a:r>
              <a:rPr lang="en-US" sz="1400" dirty="0"/>
              <a:t>Epsilon is the local radius for expanding clusters. Think of it as a step size - DBSCAN never takes a step larger than this, but by doing multiple steps DBSCAN clusters can become much larger than </a:t>
            </a:r>
            <a:r>
              <a:rPr lang="en-US" sz="1400" dirty="0" err="1"/>
              <a:t>eps</a:t>
            </a:r>
            <a:r>
              <a:rPr lang="en-US" sz="1400" dirty="0"/>
              <a:t> </a:t>
            </a:r>
            <a:r>
              <a:rPr lang="en-US" sz="1400" dirty="0" smtClean="0"/>
              <a:t>.</a:t>
            </a:r>
          </a:p>
          <a:p>
            <a:endParaRPr lang="en-US" sz="1400" dirty="0"/>
          </a:p>
          <a:p>
            <a:r>
              <a:rPr lang="en-US" sz="1400" b="1" dirty="0"/>
              <a:t>Min_Samples</a:t>
            </a:r>
            <a:r>
              <a:rPr lang="en-US" sz="1400" dirty="0"/>
              <a:t> refers to the number of neighboring points required for a point to be considered as a dense region, or a valid cluster. Default is 5 .</a:t>
            </a:r>
          </a:p>
          <a:p>
            <a:endParaRPr lang="en-US" sz="1400" dirty="0"/>
          </a:p>
          <a:p>
            <a:r>
              <a:rPr lang="en-US" sz="1400" dirty="0"/>
              <a:t>The algorithm to be used , usually its set as “auto” .</a:t>
            </a:r>
          </a:p>
          <a:p>
            <a:endParaRPr lang="en-US" sz="1400" dirty="0"/>
          </a:p>
          <a:p>
            <a:r>
              <a:rPr lang="en-US" sz="1400" dirty="0" err="1"/>
              <a:t>Leaf_size</a:t>
            </a:r>
            <a:r>
              <a:rPr lang="en-US" sz="1400" dirty="0"/>
              <a:t>  value (</a:t>
            </a:r>
            <a:r>
              <a:rPr lang="en-US" sz="1400" b="1" dirty="0"/>
              <a:t>default = 30</a:t>
            </a:r>
            <a:r>
              <a:rPr lang="en-US" sz="1400" dirty="0"/>
              <a:t>) , It is Leaf size passed to </a:t>
            </a:r>
            <a:r>
              <a:rPr lang="en-US" sz="1400" dirty="0" err="1"/>
              <a:t>BallTree</a:t>
            </a:r>
            <a:r>
              <a:rPr lang="en-US" sz="1400" dirty="0"/>
              <a:t> or </a:t>
            </a:r>
            <a:r>
              <a:rPr lang="en-US" sz="1400" dirty="0" err="1"/>
              <a:t>cKDTree</a:t>
            </a:r>
            <a:r>
              <a:rPr lang="en-US" sz="1400" dirty="0"/>
              <a:t>. This can affect the speed of the construction and query, as well as the memory required to store the tree. </a:t>
            </a:r>
          </a:p>
          <a:p>
            <a:endParaRPr lang="en-US" sz="1400" dirty="0"/>
          </a:p>
          <a:p>
            <a:r>
              <a:rPr lang="en-US" sz="1400" dirty="0"/>
              <a:t>random state is a model hyper parameter used to control the randomness involved in machine learning models.</a:t>
            </a:r>
          </a:p>
          <a:p>
            <a:endParaRPr lang="en-US" sz="1400" dirty="0"/>
          </a:p>
          <a:p>
            <a:r>
              <a:rPr lang="en-US" sz="1400" dirty="0"/>
              <a:t>No of Clusters formed </a:t>
            </a:r>
            <a:r>
              <a:rPr lang="en-US" sz="1400" dirty="0" smtClean="0"/>
              <a:t>3</a:t>
            </a:r>
            <a:endParaRPr lang="en-IN" sz="1400" dirty="0"/>
          </a:p>
          <a:p>
            <a:endParaRPr lang="en-IN" sz="1100" dirty="0"/>
          </a:p>
        </p:txBody>
      </p:sp>
    </p:spTree>
    <p:extLst>
      <p:ext uri="{BB962C8B-B14F-4D97-AF65-F5344CB8AC3E}">
        <p14:creationId xmlns:p14="http://schemas.microsoft.com/office/powerpoint/2010/main" val="9391923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5619750" cy="621506"/>
          </a:xfrm>
        </p:spPr>
        <p:txBody>
          <a:bodyPr>
            <a:normAutofit/>
          </a:bodyPr>
          <a:lstStyle/>
          <a:p>
            <a:r>
              <a:rPr lang="en-US" sz="2000" dirty="0"/>
              <a:t>Implementing Hierarchical Clustering </a:t>
            </a:r>
            <a:endParaRPr lang="en-IN" sz="2000" dirty="0"/>
          </a:p>
        </p:txBody>
      </p:sp>
      <p:pic>
        <p:nvPicPr>
          <p:cNvPr id="5" name="Content Placeholder 4"/>
          <p:cNvPicPr>
            <a:picLocks noGrp="1" noChangeAspect="1"/>
          </p:cNvPicPr>
          <p:nvPr>
            <p:ph sz="half" idx="4294967295"/>
          </p:nvPr>
        </p:nvPicPr>
        <p:blipFill>
          <a:blip r:embed="rId2"/>
          <a:stretch>
            <a:fillRect/>
          </a:stretch>
        </p:blipFill>
        <p:spPr>
          <a:xfrm>
            <a:off x="218662" y="1657350"/>
            <a:ext cx="4290999" cy="2975372"/>
          </a:xfrm>
          <a:prstGeom prst="rect">
            <a:avLst/>
          </a:prstGeom>
        </p:spPr>
      </p:pic>
      <p:sp>
        <p:nvSpPr>
          <p:cNvPr id="4" name="Content Placeholder 3"/>
          <p:cNvSpPr>
            <a:spLocks noGrp="1"/>
          </p:cNvSpPr>
          <p:nvPr>
            <p:ph sz="half" idx="2"/>
          </p:nvPr>
        </p:nvSpPr>
        <p:spPr>
          <a:xfrm>
            <a:off x="4629150" y="1113182"/>
            <a:ext cx="3886200" cy="3886200"/>
          </a:xfrm>
        </p:spPr>
        <p:txBody>
          <a:bodyPr>
            <a:noAutofit/>
          </a:bodyPr>
          <a:lstStyle/>
          <a:p>
            <a:r>
              <a:rPr lang="en-US" b="1" dirty="0" err="1" smtClean="0"/>
              <a:t>Dendrograms</a:t>
            </a:r>
            <a:r>
              <a:rPr lang="en-US" dirty="0" smtClean="0"/>
              <a:t> </a:t>
            </a:r>
            <a:r>
              <a:rPr lang="en-US" dirty="0"/>
              <a:t>are used to visually represent clustering operations, specifically agglomerative and divisive hierarchical clustering.</a:t>
            </a:r>
          </a:p>
          <a:p>
            <a:r>
              <a:rPr lang="en-US" dirty="0"/>
              <a:t> </a:t>
            </a:r>
            <a:r>
              <a:rPr lang="en-US" b="1" dirty="0"/>
              <a:t>Agglomerative hierarchical </a:t>
            </a:r>
            <a:r>
              <a:rPr lang="en-US" dirty="0"/>
              <a:t>clustering is where the elements start off in their own cluster and then are repeatedly combined by some criteria until all are in one cluster.</a:t>
            </a:r>
          </a:p>
          <a:p>
            <a:r>
              <a:rPr lang="en-US" b="1" dirty="0"/>
              <a:t>Divisive hierarchical </a:t>
            </a:r>
            <a:r>
              <a:rPr lang="en-US" dirty="0"/>
              <a:t>clustering is where all elements start off in the same cluster, and then repeatedly broken by some criteria until all are in their own cluster.</a:t>
            </a:r>
          </a:p>
          <a:p>
            <a:endParaRPr lang="en-IN" dirty="0"/>
          </a:p>
        </p:txBody>
      </p:sp>
    </p:spTree>
    <p:extLst>
      <p:ext uri="{BB962C8B-B14F-4D97-AF65-F5344CB8AC3E}">
        <p14:creationId xmlns:p14="http://schemas.microsoft.com/office/powerpoint/2010/main" val="22116124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5"/>
            <a:ext cx="6210561" cy="665608"/>
          </a:xfrm>
        </p:spPr>
        <p:txBody>
          <a:bodyPr>
            <a:normAutofit/>
          </a:bodyPr>
          <a:lstStyle/>
          <a:p>
            <a:r>
              <a:rPr lang="en-US" sz="2100" u="sng" dirty="0"/>
              <a:t>Hierarchical (Agglomerative clustering)             Hyper-parameters</a:t>
            </a:r>
            <a:r>
              <a:rPr lang="en-US" sz="2100" dirty="0"/>
              <a:t>.</a:t>
            </a:r>
            <a:endParaRPr lang="en-IN" sz="2100" dirty="0"/>
          </a:p>
        </p:txBody>
      </p:sp>
      <p:sp>
        <p:nvSpPr>
          <p:cNvPr id="3" name="Content Placeholder 2"/>
          <p:cNvSpPr>
            <a:spLocks noGrp="1"/>
          </p:cNvSpPr>
          <p:nvPr>
            <p:ph sz="half" idx="4294967295"/>
          </p:nvPr>
        </p:nvSpPr>
        <p:spPr>
          <a:xfrm>
            <a:off x="628650" y="1369219"/>
            <a:ext cx="1965463" cy="3263504"/>
          </a:xfrm>
          <a:prstGeom prst="rect">
            <a:avLst/>
          </a:prstGeom>
        </p:spPr>
        <p:txBody>
          <a:bodyPr lIns="68580" tIns="34290" rIns="68580" bIns="34290">
            <a:normAutofit/>
          </a:bodyPr>
          <a:lstStyle/>
          <a:p>
            <a:r>
              <a:rPr lang="en-IN" dirty="0" err="1"/>
              <a:t>n_clusters</a:t>
            </a:r>
            <a:r>
              <a:rPr lang="en-IN" dirty="0"/>
              <a:t/>
            </a:r>
            <a:br>
              <a:rPr lang="en-IN" dirty="0"/>
            </a:br>
            <a:endParaRPr lang="en-IN" dirty="0"/>
          </a:p>
          <a:p>
            <a:endParaRPr lang="en-IN" dirty="0"/>
          </a:p>
          <a:p>
            <a:r>
              <a:rPr lang="en-IN" dirty="0"/>
              <a:t>Affinity</a:t>
            </a:r>
            <a:br>
              <a:rPr lang="en-IN" dirty="0"/>
            </a:br>
            <a:endParaRPr lang="en-IN" dirty="0"/>
          </a:p>
          <a:p>
            <a:r>
              <a:rPr lang="en-IN" dirty="0"/>
              <a:t>Linkage</a:t>
            </a:r>
            <a:br>
              <a:rPr lang="en-IN" dirty="0"/>
            </a:br>
            <a:endParaRPr lang="en-IN" dirty="0"/>
          </a:p>
          <a:p>
            <a:r>
              <a:rPr lang="en-IN" dirty="0" err="1"/>
              <a:t>random_state</a:t>
            </a:r>
            <a:r>
              <a:rPr lang="en-IN" dirty="0"/>
              <a:t> </a:t>
            </a:r>
          </a:p>
          <a:p>
            <a:endParaRPr lang="en-IN" dirty="0"/>
          </a:p>
        </p:txBody>
      </p:sp>
      <p:sp>
        <p:nvSpPr>
          <p:cNvPr id="4" name="Content Placeholder 3"/>
          <p:cNvSpPr>
            <a:spLocks noGrp="1"/>
          </p:cNvSpPr>
          <p:nvPr>
            <p:ph sz="half" idx="2"/>
          </p:nvPr>
        </p:nvSpPr>
        <p:spPr>
          <a:xfrm>
            <a:off x="2514600" y="1369219"/>
            <a:ext cx="6000750" cy="3263504"/>
          </a:xfrm>
        </p:spPr>
        <p:txBody>
          <a:bodyPr>
            <a:normAutofit/>
          </a:bodyPr>
          <a:lstStyle/>
          <a:p>
            <a:r>
              <a:rPr lang="en-US" sz="1700" dirty="0"/>
              <a:t>locate the largest vertical difference between nodes, and in the middle pass an horizontal line. The number of vertical lines intersecting it is the optimal number of clusters.</a:t>
            </a:r>
            <a:br>
              <a:rPr lang="en-US" sz="1700" dirty="0"/>
            </a:br>
            <a:endParaRPr lang="en-US" sz="1700" dirty="0"/>
          </a:p>
          <a:p>
            <a:r>
              <a:rPr lang="en-IN" sz="1700" dirty="0"/>
              <a:t>Euclidean , .___________. , distance  between 2 data points on a plane.</a:t>
            </a:r>
          </a:p>
          <a:p>
            <a:r>
              <a:rPr lang="en-US" sz="1700" b="1" dirty="0"/>
              <a:t>Average-linkage</a:t>
            </a:r>
            <a:r>
              <a:rPr lang="en-US" sz="1700" dirty="0"/>
              <a:t> and </a:t>
            </a:r>
            <a:r>
              <a:rPr lang="en-US" sz="1700" b="1" dirty="0"/>
              <a:t>complete-linkage</a:t>
            </a:r>
            <a:r>
              <a:rPr lang="en-US" sz="1700" dirty="0"/>
              <a:t> are the two most popular distance metrics in hierarchical clustering.</a:t>
            </a:r>
          </a:p>
          <a:p>
            <a:endParaRPr lang="en-US" sz="1700" dirty="0"/>
          </a:p>
          <a:p>
            <a:r>
              <a:rPr lang="en-US" sz="1700" dirty="0"/>
              <a:t>random state is a model </a:t>
            </a:r>
            <a:r>
              <a:rPr lang="en-US" sz="1700" dirty="0" err="1"/>
              <a:t>hyperparameter</a:t>
            </a:r>
            <a:r>
              <a:rPr lang="en-US" sz="1700" dirty="0"/>
              <a:t> used to control the randomness involved in machine learning models.</a:t>
            </a:r>
          </a:p>
          <a:p>
            <a:r>
              <a:rPr lang="en-US" sz="1700" dirty="0"/>
              <a:t>No. Of Clusters formed - </a:t>
            </a:r>
            <a:r>
              <a:rPr lang="en-US" sz="1700" dirty="0" smtClean="0"/>
              <a:t>2</a:t>
            </a:r>
            <a:endParaRPr lang="en-IN" sz="1700" dirty="0"/>
          </a:p>
          <a:p>
            <a:endParaRPr lang="en-US" sz="2000" dirty="0"/>
          </a:p>
          <a:p>
            <a:endParaRPr lang="en-IN" dirty="0"/>
          </a:p>
          <a:p>
            <a:endParaRPr lang="en-IN" dirty="0"/>
          </a:p>
        </p:txBody>
      </p:sp>
    </p:spTree>
    <p:extLst>
      <p:ext uri="{BB962C8B-B14F-4D97-AF65-F5344CB8AC3E}">
        <p14:creationId xmlns:p14="http://schemas.microsoft.com/office/powerpoint/2010/main" val="2018341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273845"/>
            <a:ext cx="6457949" cy="731369"/>
          </a:xfrm>
        </p:spPr>
        <p:txBody>
          <a:bodyPr>
            <a:normAutofit fontScale="90000"/>
          </a:bodyPr>
          <a:lstStyle/>
          <a:p>
            <a:r>
              <a:rPr lang="en-US" sz="2700" u="sng" dirty="0"/>
              <a:t>Implementing  K-Means Clustering </a:t>
            </a:r>
            <a:endParaRPr lang="en-IN" sz="2700" u="sng" dirty="0"/>
          </a:p>
        </p:txBody>
      </p:sp>
      <p:pic>
        <p:nvPicPr>
          <p:cNvPr id="7" name="Content Placeholder 6"/>
          <p:cNvPicPr>
            <a:picLocks noGrp="1" noChangeAspect="1"/>
          </p:cNvPicPr>
          <p:nvPr>
            <p:ph sz="half" idx="4294967295"/>
          </p:nvPr>
        </p:nvPicPr>
        <p:blipFill>
          <a:blip r:embed="rId2"/>
          <a:stretch>
            <a:fillRect/>
          </a:stretch>
        </p:blipFill>
        <p:spPr>
          <a:xfrm>
            <a:off x="457200" y="1276350"/>
            <a:ext cx="4057650" cy="3067050"/>
          </a:xfrm>
          <a:prstGeom prst="rect">
            <a:avLst/>
          </a:prstGeom>
        </p:spPr>
      </p:pic>
      <p:sp>
        <p:nvSpPr>
          <p:cNvPr id="6" name="Content Placeholder 5"/>
          <p:cNvSpPr>
            <a:spLocks noGrp="1"/>
          </p:cNvSpPr>
          <p:nvPr>
            <p:ph sz="half" idx="2"/>
          </p:nvPr>
        </p:nvSpPr>
        <p:spPr>
          <a:xfrm>
            <a:off x="4800600" y="1276350"/>
            <a:ext cx="3977640" cy="3242310"/>
          </a:xfrm>
        </p:spPr>
        <p:txBody>
          <a:bodyPr>
            <a:normAutofit/>
          </a:bodyPr>
          <a:lstStyle/>
          <a:p>
            <a:r>
              <a:rPr lang="en-US" dirty="0"/>
              <a:t>K-means clustering </a:t>
            </a:r>
            <a:r>
              <a:rPr lang="en-US" b="1" dirty="0"/>
              <a:t>uses “centroids”, K different randomly-initiated points in the data, and assigns every data point to the nearest </a:t>
            </a:r>
            <a:r>
              <a:rPr lang="en-US" b="1" dirty="0" smtClean="0"/>
              <a:t>centroid.</a:t>
            </a:r>
          </a:p>
          <a:p>
            <a:endParaRPr lang="en-US" b="1" dirty="0"/>
          </a:p>
          <a:p>
            <a:r>
              <a:rPr lang="en-US" b="1" dirty="0" smtClean="0"/>
              <a:t>it</a:t>
            </a:r>
            <a:r>
              <a:rPr lang="en-US" b="1" dirty="0"/>
              <a:t> aims to partition data into k clusters in a way that data points in the same cluster are similar and data points in the different clusters are farther apart</a:t>
            </a:r>
            <a:r>
              <a:rPr lang="en-US" dirty="0"/>
              <a:t>.</a:t>
            </a:r>
            <a:endParaRPr lang="en-IN" dirty="0"/>
          </a:p>
        </p:txBody>
      </p:sp>
    </p:spTree>
    <p:extLst>
      <p:ext uri="{BB962C8B-B14F-4D97-AF65-F5344CB8AC3E}">
        <p14:creationId xmlns:p14="http://schemas.microsoft.com/office/powerpoint/2010/main" val="9469319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3005" y="56768"/>
            <a:ext cx="5964406" cy="505267"/>
          </a:xfrm>
          <a:prstGeom prst="rect">
            <a:avLst/>
          </a:prstGeom>
        </p:spPr>
        <p:txBody>
          <a:bodyPr vert="horz" wrap="square" lIns="0" tIns="12700" rIns="0" bIns="0" rtlCol="0">
            <a:spAutoFit/>
          </a:bodyPr>
          <a:lstStyle/>
          <a:p>
            <a:pPr marL="12700">
              <a:lnSpc>
                <a:spcPct val="100000"/>
              </a:lnSpc>
              <a:spcBef>
                <a:spcPts val="100"/>
              </a:spcBef>
            </a:pPr>
            <a:r>
              <a:rPr sz="3200" spc="-10" dirty="0"/>
              <a:t>Data</a:t>
            </a:r>
            <a:r>
              <a:rPr sz="3200" spc="-50" dirty="0"/>
              <a:t> </a:t>
            </a:r>
            <a:r>
              <a:rPr sz="3200" spc="-10" dirty="0"/>
              <a:t>Description</a:t>
            </a:r>
          </a:p>
        </p:txBody>
      </p:sp>
      <p:sp>
        <p:nvSpPr>
          <p:cNvPr id="3" name="object 3"/>
          <p:cNvSpPr txBox="1"/>
          <p:nvPr/>
        </p:nvSpPr>
        <p:spPr>
          <a:xfrm>
            <a:off x="303004" y="843942"/>
            <a:ext cx="8155195" cy="3770263"/>
          </a:xfrm>
          <a:prstGeom prst="rect">
            <a:avLst/>
          </a:prstGeom>
        </p:spPr>
        <p:txBody>
          <a:bodyPr vert="horz" wrap="square" lIns="0" tIns="12700" rIns="0" bIns="0" rtlCol="0">
            <a:spAutoFit/>
          </a:bodyPr>
          <a:lstStyle/>
          <a:p>
            <a:pPr marL="551180" lvl="1">
              <a:spcBef>
                <a:spcPts val="100"/>
              </a:spcBef>
            </a:pPr>
            <a:r>
              <a:rPr lang="en-US" b="1" spc="-10" dirty="0">
                <a:solidFill>
                  <a:schemeClr val="accent1">
                    <a:lumMod val="50000"/>
                  </a:schemeClr>
                </a:solidFill>
                <a:latin typeface="Arial" panose="020B0604020202020204" pitchFamily="34" charset="0"/>
                <a:cs typeface="Arial" panose="020B0604020202020204" pitchFamily="34" charset="0"/>
              </a:rPr>
              <a:t>The data was collected from </a:t>
            </a:r>
            <a:r>
              <a:rPr lang="en-US" b="1" spc="-10" dirty="0" err="1">
                <a:solidFill>
                  <a:schemeClr val="accent1">
                    <a:lumMod val="50000"/>
                  </a:schemeClr>
                </a:solidFill>
                <a:latin typeface="Arial" panose="020B0604020202020204" pitchFamily="34" charset="0"/>
                <a:cs typeface="Arial" panose="020B0604020202020204" pitchFamily="34" charset="0"/>
              </a:rPr>
              <a:t>Flixable</a:t>
            </a:r>
            <a:r>
              <a:rPr lang="en-US" b="1" spc="-10" dirty="0">
                <a:solidFill>
                  <a:schemeClr val="accent1">
                    <a:lumMod val="50000"/>
                  </a:schemeClr>
                </a:solidFill>
                <a:latin typeface="Arial" panose="020B0604020202020204" pitchFamily="34" charset="0"/>
                <a:cs typeface="Arial" panose="020B0604020202020204" pitchFamily="34" charset="0"/>
              </a:rPr>
              <a:t> which is third party Netflix </a:t>
            </a:r>
          </a:p>
          <a:p>
            <a:pPr marL="551180" lvl="1">
              <a:spcBef>
                <a:spcPts val="100"/>
              </a:spcBef>
            </a:pPr>
            <a:r>
              <a:rPr lang="en-US" b="1" spc="-10" dirty="0">
                <a:solidFill>
                  <a:schemeClr val="accent1">
                    <a:lumMod val="50000"/>
                  </a:schemeClr>
                </a:solidFill>
                <a:latin typeface="Arial" panose="020B0604020202020204" pitchFamily="34" charset="0"/>
                <a:cs typeface="Arial" panose="020B0604020202020204" pitchFamily="34" charset="0"/>
              </a:rPr>
              <a:t>search engine. The dataset consists of movies and TV shows data till </a:t>
            </a:r>
          </a:p>
          <a:p>
            <a:pPr marL="551180" lvl="1">
              <a:spcBef>
                <a:spcPts val="100"/>
              </a:spcBef>
            </a:pPr>
            <a:r>
              <a:rPr lang="en-US" b="1" spc="-10" dirty="0">
                <a:solidFill>
                  <a:schemeClr val="accent1">
                    <a:lumMod val="50000"/>
                  </a:schemeClr>
                </a:solidFill>
                <a:latin typeface="Arial" panose="020B0604020202020204" pitchFamily="34" charset="0"/>
                <a:cs typeface="Arial" panose="020B0604020202020204" pitchFamily="34" charset="0"/>
              </a:rPr>
              <a:t>2019. The dataset has 7787 </a:t>
            </a:r>
            <a:r>
              <a:rPr lang="en-US" b="1" spc="-10" dirty="0" smtClean="0">
                <a:solidFill>
                  <a:schemeClr val="accent1">
                    <a:lumMod val="50000"/>
                  </a:schemeClr>
                </a:solidFill>
                <a:latin typeface="Arial" panose="020B0604020202020204" pitchFamily="34" charset="0"/>
                <a:cs typeface="Arial" panose="020B0604020202020204" pitchFamily="34" charset="0"/>
              </a:rPr>
              <a:t>rows &amp; 12 Columns </a:t>
            </a:r>
            <a:r>
              <a:rPr lang="en-US" b="1" spc="-10" dirty="0">
                <a:solidFill>
                  <a:schemeClr val="accent1">
                    <a:lumMod val="50000"/>
                  </a:schemeClr>
                </a:solidFill>
                <a:latin typeface="Arial" panose="020B0604020202020204" pitchFamily="34" charset="0"/>
                <a:cs typeface="Arial" panose="020B0604020202020204" pitchFamily="34" charset="0"/>
              </a:rPr>
              <a:t>of data.</a:t>
            </a:r>
          </a:p>
          <a:p>
            <a:pPr marL="93980">
              <a:lnSpc>
                <a:spcPct val="100000"/>
              </a:lnSpc>
              <a:spcBef>
                <a:spcPts val="100"/>
              </a:spcBef>
            </a:pPr>
            <a:endParaRPr lang="en-US" b="1" spc="-10" dirty="0">
              <a:solidFill>
                <a:schemeClr val="accent1">
                  <a:lumMod val="50000"/>
                </a:schemeClr>
              </a:solidFill>
              <a:latin typeface="Arial" panose="020B0604020202020204" pitchFamily="34" charset="0"/>
              <a:cs typeface="Arial" panose="020B0604020202020204" pitchFamily="34" charset="0"/>
            </a:endParaRPr>
          </a:p>
          <a:p>
            <a:pPr marL="551180" lvl="1">
              <a:spcBef>
                <a:spcPts val="100"/>
              </a:spcBef>
            </a:pPr>
            <a:r>
              <a:rPr lang="en-US" b="1" spc="-10" dirty="0">
                <a:solidFill>
                  <a:schemeClr val="accent1">
                    <a:lumMod val="50000"/>
                  </a:schemeClr>
                </a:solidFill>
                <a:latin typeface="Arial" panose="020B0604020202020204" pitchFamily="34" charset="0"/>
                <a:cs typeface="Arial" panose="020B0604020202020204" pitchFamily="34" charset="0"/>
              </a:rPr>
              <a:t>The dataset consists of eleven textual columns and one numeric</a:t>
            </a:r>
          </a:p>
          <a:p>
            <a:pPr marL="551180" lvl="1">
              <a:spcBef>
                <a:spcPts val="100"/>
              </a:spcBef>
            </a:pPr>
            <a:r>
              <a:rPr lang="en-US" b="1" spc="-10" dirty="0">
                <a:solidFill>
                  <a:schemeClr val="accent1">
                    <a:lumMod val="50000"/>
                  </a:schemeClr>
                </a:solidFill>
                <a:latin typeface="Arial" panose="020B0604020202020204" pitchFamily="34" charset="0"/>
                <a:cs typeface="Arial" panose="020B0604020202020204" pitchFamily="34" charset="0"/>
              </a:rPr>
              <a:t>column.</a:t>
            </a:r>
          </a:p>
          <a:p>
            <a:pPr marL="93980">
              <a:lnSpc>
                <a:spcPct val="100000"/>
              </a:lnSpc>
              <a:spcBef>
                <a:spcPts val="100"/>
              </a:spcBef>
            </a:pPr>
            <a:endParaRPr lang="en-US" b="1" spc="-10" dirty="0">
              <a:solidFill>
                <a:schemeClr val="accent1">
                  <a:lumMod val="50000"/>
                </a:schemeClr>
              </a:solidFill>
              <a:latin typeface="Arial" panose="020B0604020202020204" pitchFamily="34" charset="0"/>
              <a:cs typeface="Arial" panose="020B0604020202020204" pitchFamily="34" charset="0"/>
            </a:endParaRPr>
          </a:p>
          <a:p>
            <a:pPr marL="93980">
              <a:lnSpc>
                <a:spcPct val="100000"/>
              </a:lnSpc>
              <a:spcBef>
                <a:spcPts val="100"/>
              </a:spcBef>
            </a:pPr>
            <a:r>
              <a:rPr sz="1950" b="1" spc="-10" dirty="0">
                <a:solidFill>
                  <a:schemeClr val="accent1">
                    <a:lumMod val="50000"/>
                  </a:schemeClr>
                </a:solidFill>
                <a:latin typeface="Arial" panose="020B0604020202020204" pitchFamily="34" charset="0"/>
                <a:cs typeface="Arial" panose="020B0604020202020204" pitchFamily="34" charset="0"/>
              </a:rPr>
              <a:t>Attribute </a:t>
            </a:r>
            <a:r>
              <a:rPr sz="1950" b="1" spc="-5" dirty="0">
                <a:solidFill>
                  <a:schemeClr val="accent1">
                    <a:lumMod val="50000"/>
                  </a:schemeClr>
                </a:solidFill>
                <a:latin typeface="Arial" panose="020B0604020202020204" pitchFamily="34" charset="0"/>
                <a:cs typeface="Arial" panose="020B0604020202020204" pitchFamily="34" charset="0"/>
              </a:rPr>
              <a:t>Information </a:t>
            </a:r>
            <a:r>
              <a:rPr sz="1950" b="1" dirty="0">
                <a:solidFill>
                  <a:schemeClr val="accent1">
                    <a:lumMod val="50000"/>
                  </a:schemeClr>
                </a:solidFill>
                <a:latin typeface="Arial" panose="020B0604020202020204" pitchFamily="34" charset="0"/>
                <a:cs typeface="Arial" panose="020B0604020202020204" pitchFamily="34" charset="0"/>
              </a:rPr>
              <a:t>:</a:t>
            </a:r>
            <a:endParaRPr sz="1950" dirty="0">
              <a:solidFill>
                <a:schemeClr val="accent1">
                  <a:lumMod val="50000"/>
                </a:schemeClr>
              </a:solidFill>
              <a:latin typeface="Arial" panose="020B0604020202020204" pitchFamily="34" charset="0"/>
              <a:cs typeface="Arial" panose="020B0604020202020204" pitchFamily="34" charset="0"/>
            </a:endParaRPr>
          </a:p>
          <a:p>
            <a:pPr marL="551180" indent="-415925">
              <a:lnSpc>
                <a:spcPct val="100000"/>
              </a:lnSpc>
              <a:spcBef>
                <a:spcPts val="1560"/>
              </a:spcBef>
              <a:buAutoNum type="arabicPeriod"/>
              <a:tabLst>
                <a:tab pos="551180" algn="l"/>
                <a:tab pos="551815" algn="l"/>
              </a:tabLst>
            </a:pPr>
            <a:r>
              <a:rPr b="1" spc="-5" dirty="0">
                <a:solidFill>
                  <a:schemeClr val="accent1">
                    <a:lumMod val="50000"/>
                  </a:schemeClr>
                </a:solidFill>
                <a:latin typeface="Arial" panose="020B0604020202020204" pitchFamily="34" charset="0"/>
                <a:cs typeface="Arial" panose="020B0604020202020204" pitchFamily="34" charset="0"/>
              </a:rPr>
              <a:t>show_id </a:t>
            </a:r>
            <a:r>
              <a:rPr b="1" dirty="0">
                <a:solidFill>
                  <a:schemeClr val="accent1">
                    <a:lumMod val="50000"/>
                  </a:schemeClr>
                </a:solidFill>
                <a:latin typeface="Arial" panose="020B0604020202020204" pitchFamily="34" charset="0"/>
                <a:cs typeface="Arial" panose="020B0604020202020204" pitchFamily="34" charset="0"/>
              </a:rPr>
              <a:t>: </a:t>
            </a:r>
            <a:r>
              <a:rPr spc="-5" dirty="0">
                <a:solidFill>
                  <a:schemeClr val="accent1">
                    <a:lumMod val="50000"/>
                  </a:schemeClr>
                </a:solidFill>
                <a:latin typeface="Arial" panose="020B0604020202020204" pitchFamily="34" charset="0"/>
                <a:cs typeface="Arial" panose="020B0604020202020204" pitchFamily="34" charset="0"/>
              </a:rPr>
              <a:t>Unique ID for </a:t>
            </a:r>
            <a:r>
              <a:rPr spc="-10" dirty="0">
                <a:solidFill>
                  <a:schemeClr val="accent1">
                    <a:lumMod val="50000"/>
                  </a:schemeClr>
                </a:solidFill>
                <a:latin typeface="Arial" panose="020B0604020202020204" pitchFamily="34" charset="0"/>
                <a:cs typeface="Arial" panose="020B0604020202020204" pitchFamily="34" charset="0"/>
              </a:rPr>
              <a:t>every Movie </a:t>
            </a:r>
            <a:r>
              <a:rPr spc="-5" dirty="0">
                <a:solidFill>
                  <a:schemeClr val="accent1">
                    <a:lumMod val="50000"/>
                  </a:schemeClr>
                </a:solidFill>
                <a:latin typeface="Arial" panose="020B0604020202020204" pitchFamily="34" charset="0"/>
                <a:cs typeface="Arial" panose="020B0604020202020204" pitchFamily="34" charset="0"/>
              </a:rPr>
              <a:t>/ </a:t>
            </a:r>
            <a:r>
              <a:rPr spc="-40" dirty="0">
                <a:solidFill>
                  <a:schemeClr val="accent1">
                    <a:lumMod val="50000"/>
                  </a:schemeClr>
                </a:solidFill>
                <a:latin typeface="Arial" panose="020B0604020202020204" pitchFamily="34" charset="0"/>
                <a:cs typeface="Arial" panose="020B0604020202020204" pitchFamily="34" charset="0"/>
              </a:rPr>
              <a:t>Tv</a:t>
            </a:r>
            <a:r>
              <a:rPr spc="-55" dirty="0">
                <a:solidFill>
                  <a:schemeClr val="accent1">
                    <a:lumMod val="50000"/>
                  </a:schemeClr>
                </a:solidFill>
                <a:latin typeface="Arial" panose="020B0604020202020204" pitchFamily="34" charset="0"/>
                <a:cs typeface="Arial" panose="020B0604020202020204" pitchFamily="34" charset="0"/>
              </a:rPr>
              <a:t> </a:t>
            </a:r>
            <a:r>
              <a:rPr spc="-10" dirty="0">
                <a:solidFill>
                  <a:schemeClr val="accent1">
                    <a:lumMod val="50000"/>
                  </a:schemeClr>
                </a:solidFill>
                <a:latin typeface="Arial" panose="020B0604020202020204" pitchFamily="34" charset="0"/>
                <a:cs typeface="Arial" panose="020B0604020202020204" pitchFamily="34" charset="0"/>
              </a:rPr>
              <a:t>Show</a:t>
            </a:r>
            <a:endParaRPr dirty="0">
              <a:solidFill>
                <a:schemeClr val="accent1">
                  <a:lumMod val="50000"/>
                </a:schemeClr>
              </a:solidFill>
              <a:latin typeface="Arial" panose="020B0604020202020204" pitchFamily="34" charset="0"/>
              <a:cs typeface="Arial" panose="020B0604020202020204" pitchFamily="34" charset="0"/>
            </a:endParaRPr>
          </a:p>
          <a:p>
            <a:pPr marL="551180" indent="-415925">
              <a:lnSpc>
                <a:spcPct val="100000"/>
              </a:lnSpc>
              <a:spcBef>
                <a:spcPts val="305"/>
              </a:spcBef>
              <a:buAutoNum type="arabicPeriod"/>
              <a:tabLst>
                <a:tab pos="551180" algn="l"/>
                <a:tab pos="551815" algn="l"/>
              </a:tabLst>
            </a:pPr>
            <a:r>
              <a:rPr b="1" spc="-5" dirty="0">
                <a:solidFill>
                  <a:schemeClr val="accent1">
                    <a:lumMod val="50000"/>
                  </a:schemeClr>
                </a:solidFill>
                <a:latin typeface="Arial" panose="020B0604020202020204" pitchFamily="34" charset="0"/>
                <a:cs typeface="Arial" panose="020B0604020202020204" pitchFamily="34" charset="0"/>
              </a:rPr>
              <a:t>type </a:t>
            </a:r>
            <a:r>
              <a:rPr b="1" dirty="0">
                <a:solidFill>
                  <a:schemeClr val="accent1">
                    <a:lumMod val="50000"/>
                  </a:schemeClr>
                </a:solidFill>
                <a:latin typeface="Arial" panose="020B0604020202020204" pitchFamily="34" charset="0"/>
                <a:cs typeface="Arial" panose="020B0604020202020204" pitchFamily="34" charset="0"/>
              </a:rPr>
              <a:t>: </a:t>
            </a:r>
            <a:r>
              <a:rPr spc="-5" dirty="0">
                <a:solidFill>
                  <a:schemeClr val="accent1">
                    <a:lumMod val="50000"/>
                  </a:schemeClr>
                </a:solidFill>
                <a:latin typeface="Arial" panose="020B0604020202020204" pitchFamily="34" charset="0"/>
                <a:cs typeface="Arial" panose="020B0604020202020204" pitchFamily="34" charset="0"/>
              </a:rPr>
              <a:t>Identiﬁer - A </a:t>
            </a:r>
            <a:r>
              <a:rPr spc="-10" dirty="0">
                <a:solidFill>
                  <a:schemeClr val="accent1">
                    <a:lumMod val="50000"/>
                  </a:schemeClr>
                </a:solidFill>
                <a:latin typeface="Arial" panose="020B0604020202020204" pitchFamily="34" charset="0"/>
                <a:cs typeface="Arial" panose="020B0604020202020204" pitchFamily="34" charset="0"/>
              </a:rPr>
              <a:t>Movie </a:t>
            </a:r>
            <a:r>
              <a:rPr spc="-5" dirty="0">
                <a:solidFill>
                  <a:schemeClr val="accent1">
                    <a:lumMod val="50000"/>
                  </a:schemeClr>
                </a:solidFill>
                <a:latin typeface="Arial" panose="020B0604020202020204" pitchFamily="34" charset="0"/>
                <a:cs typeface="Arial" panose="020B0604020202020204" pitchFamily="34" charset="0"/>
              </a:rPr>
              <a:t>or </a:t>
            </a:r>
            <a:r>
              <a:rPr spc="5" dirty="0">
                <a:solidFill>
                  <a:schemeClr val="accent1">
                    <a:lumMod val="50000"/>
                  </a:schemeClr>
                </a:solidFill>
                <a:latin typeface="Arial" panose="020B0604020202020204" pitchFamily="34" charset="0"/>
                <a:cs typeface="Arial" panose="020B0604020202020204" pitchFamily="34" charset="0"/>
              </a:rPr>
              <a:t>TV</a:t>
            </a:r>
            <a:r>
              <a:rPr spc="-65" dirty="0">
                <a:solidFill>
                  <a:schemeClr val="accent1">
                    <a:lumMod val="50000"/>
                  </a:schemeClr>
                </a:solidFill>
                <a:latin typeface="Arial" panose="020B0604020202020204" pitchFamily="34" charset="0"/>
                <a:cs typeface="Arial" panose="020B0604020202020204" pitchFamily="34" charset="0"/>
              </a:rPr>
              <a:t> </a:t>
            </a:r>
            <a:r>
              <a:rPr spc="-10" dirty="0">
                <a:solidFill>
                  <a:schemeClr val="accent1">
                    <a:lumMod val="50000"/>
                  </a:schemeClr>
                </a:solidFill>
                <a:latin typeface="Arial" panose="020B0604020202020204" pitchFamily="34" charset="0"/>
                <a:cs typeface="Arial" panose="020B0604020202020204" pitchFamily="34" charset="0"/>
              </a:rPr>
              <a:t>Show</a:t>
            </a:r>
            <a:endParaRPr dirty="0">
              <a:solidFill>
                <a:schemeClr val="accent1">
                  <a:lumMod val="50000"/>
                </a:schemeClr>
              </a:solidFill>
              <a:latin typeface="Arial" panose="020B0604020202020204" pitchFamily="34" charset="0"/>
              <a:cs typeface="Arial" panose="020B0604020202020204" pitchFamily="34" charset="0"/>
            </a:endParaRPr>
          </a:p>
          <a:p>
            <a:pPr marL="551180" indent="-415925">
              <a:lnSpc>
                <a:spcPct val="100000"/>
              </a:lnSpc>
              <a:spcBef>
                <a:spcPts val="305"/>
              </a:spcBef>
              <a:buAutoNum type="arabicPeriod"/>
              <a:tabLst>
                <a:tab pos="551180" algn="l"/>
                <a:tab pos="551815" algn="l"/>
              </a:tabLst>
            </a:pPr>
            <a:r>
              <a:rPr b="1" spc="-5" dirty="0">
                <a:solidFill>
                  <a:schemeClr val="accent1">
                    <a:lumMod val="50000"/>
                  </a:schemeClr>
                </a:solidFill>
                <a:latin typeface="Arial" panose="020B0604020202020204" pitchFamily="34" charset="0"/>
                <a:cs typeface="Arial" panose="020B0604020202020204" pitchFamily="34" charset="0"/>
              </a:rPr>
              <a:t>title </a:t>
            </a:r>
            <a:r>
              <a:rPr b="1" dirty="0">
                <a:solidFill>
                  <a:schemeClr val="accent1">
                    <a:lumMod val="50000"/>
                  </a:schemeClr>
                </a:solidFill>
                <a:latin typeface="Arial" panose="020B0604020202020204" pitchFamily="34" charset="0"/>
                <a:cs typeface="Arial" panose="020B0604020202020204" pitchFamily="34" charset="0"/>
              </a:rPr>
              <a:t>: </a:t>
            </a:r>
            <a:r>
              <a:rPr spc="-5" dirty="0">
                <a:solidFill>
                  <a:schemeClr val="accent1">
                    <a:lumMod val="50000"/>
                  </a:schemeClr>
                </a:solidFill>
                <a:latin typeface="Arial" panose="020B0604020202020204" pitchFamily="34" charset="0"/>
                <a:cs typeface="Arial" panose="020B0604020202020204" pitchFamily="34" charset="0"/>
              </a:rPr>
              <a:t>Title of the </a:t>
            </a:r>
            <a:r>
              <a:rPr spc="-10" dirty="0">
                <a:solidFill>
                  <a:schemeClr val="accent1">
                    <a:lumMod val="50000"/>
                  </a:schemeClr>
                </a:solidFill>
                <a:latin typeface="Arial" panose="020B0604020202020204" pitchFamily="34" charset="0"/>
                <a:cs typeface="Arial" panose="020B0604020202020204" pitchFamily="34" charset="0"/>
              </a:rPr>
              <a:t>Movie </a:t>
            </a:r>
            <a:r>
              <a:rPr spc="-5" dirty="0">
                <a:solidFill>
                  <a:schemeClr val="accent1">
                    <a:lumMod val="50000"/>
                  </a:schemeClr>
                </a:solidFill>
                <a:latin typeface="Arial" panose="020B0604020202020204" pitchFamily="34" charset="0"/>
                <a:cs typeface="Arial" panose="020B0604020202020204" pitchFamily="34" charset="0"/>
              </a:rPr>
              <a:t>/ </a:t>
            </a:r>
            <a:r>
              <a:rPr spc="-40" dirty="0">
                <a:solidFill>
                  <a:schemeClr val="accent1">
                    <a:lumMod val="50000"/>
                  </a:schemeClr>
                </a:solidFill>
                <a:latin typeface="Arial" panose="020B0604020202020204" pitchFamily="34" charset="0"/>
                <a:cs typeface="Arial" panose="020B0604020202020204" pitchFamily="34" charset="0"/>
              </a:rPr>
              <a:t>Tv</a:t>
            </a:r>
            <a:r>
              <a:rPr spc="-110" dirty="0">
                <a:solidFill>
                  <a:schemeClr val="accent1">
                    <a:lumMod val="50000"/>
                  </a:schemeClr>
                </a:solidFill>
                <a:latin typeface="Arial" panose="020B0604020202020204" pitchFamily="34" charset="0"/>
                <a:cs typeface="Arial" panose="020B0604020202020204" pitchFamily="34" charset="0"/>
              </a:rPr>
              <a:t> </a:t>
            </a:r>
            <a:r>
              <a:rPr spc="-10" dirty="0">
                <a:solidFill>
                  <a:schemeClr val="accent1">
                    <a:lumMod val="50000"/>
                  </a:schemeClr>
                </a:solidFill>
                <a:latin typeface="Arial" panose="020B0604020202020204" pitchFamily="34" charset="0"/>
                <a:cs typeface="Arial" panose="020B0604020202020204" pitchFamily="34" charset="0"/>
              </a:rPr>
              <a:t>Show</a:t>
            </a:r>
            <a:endParaRPr dirty="0">
              <a:solidFill>
                <a:schemeClr val="accent1">
                  <a:lumMod val="50000"/>
                </a:schemeClr>
              </a:solidFill>
              <a:latin typeface="Arial" panose="020B0604020202020204" pitchFamily="34" charset="0"/>
              <a:cs typeface="Arial" panose="020B0604020202020204" pitchFamily="34" charset="0"/>
            </a:endParaRPr>
          </a:p>
          <a:p>
            <a:pPr marL="551180" indent="-415925">
              <a:lnSpc>
                <a:spcPct val="100000"/>
              </a:lnSpc>
              <a:spcBef>
                <a:spcPts val="305"/>
              </a:spcBef>
              <a:buAutoNum type="arabicPeriod"/>
              <a:tabLst>
                <a:tab pos="551180" algn="l"/>
                <a:tab pos="551815" algn="l"/>
              </a:tabLst>
            </a:pPr>
            <a:r>
              <a:rPr b="1" spc="-10" dirty="0">
                <a:solidFill>
                  <a:schemeClr val="accent1">
                    <a:lumMod val="50000"/>
                  </a:schemeClr>
                </a:solidFill>
                <a:latin typeface="Arial" panose="020B0604020202020204" pitchFamily="34" charset="0"/>
                <a:cs typeface="Arial" panose="020B0604020202020204" pitchFamily="34" charset="0"/>
              </a:rPr>
              <a:t>director </a:t>
            </a:r>
            <a:r>
              <a:rPr b="1" dirty="0">
                <a:solidFill>
                  <a:schemeClr val="accent1">
                    <a:lumMod val="50000"/>
                  </a:schemeClr>
                </a:solidFill>
                <a:latin typeface="Arial" panose="020B0604020202020204" pitchFamily="34" charset="0"/>
                <a:cs typeface="Arial" panose="020B0604020202020204" pitchFamily="34" charset="0"/>
              </a:rPr>
              <a:t>: </a:t>
            </a:r>
            <a:r>
              <a:rPr spc="-10" dirty="0">
                <a:solidFill>
                  <a:schemeClr val="accent1">
                    <a:lumMod val="50000"/>
                  </a:schemeClr>
                </a:solidFill>
                <a:latin typeface="Arial" panose="020B0604020202020204" pitchFamily="34" charset="0"/>
                <a:cs typeface="Arial" panose="020B0604020202020204" pitchFamily="34" charset="0"/>
              </a:rPr>
              <a:t>Director </a:t>
            </a:r>
            <a:r>
              <a:rPr spc="-5" dirty="0">
                <a:solidFill>
                  <a:schemeClr val="accent1">
                    <a:lumMod val="50000"/>
                  </a:schemeClr>
                </a:solidFill>
                <a:latin typeface="Arial" panose="020B0604020202020204" pitchFamily="34" charset="0"/>
                <a:cs typeface="Arial" panose="020B0604020202020204" pitchFamily="34" charset="0"/>
              </a:rPr>
              <a:t>of the</a:t>
            </a:r>
            <a:r>
              <a:rPr spc="-10" dirty="0">
                <a:solidFill>
                  <a:schemeClr val="accent1">
                    <a:lumMod val="50000"/>
                  </a:schemeClr>
                </a:solidFill>
                <a:latin typeface="Arial" panose="020B0604020202020204" pitchFamily="34" charset="0"/>
                <a:cs typeface="Arial" panose="020B0604020202020204" pitchFamily="34" charset="0"/>
              </a:rPr>
              <a:t> Movie</a:t>
            </a:r>
            <a:endParaRPr dirty="0">
              <a:solidFill>
                <a:schemeClr val="accent1">
                  <a:lumMod val="50000"/>
                </a:schemeClr>
              </a:solidFill>
              <a:latin typeface="Arial" panose="020B0604020202020204" pitchFamily="34" charset="0"/>
              <a:cs typeface="Arial" panose="020B0604020202020204" pitchFamily="34" charset="0"/>
            </a:endParaRPr>
          </a:p>
        </p:txBody>
      </p:sp>
      <p:pic>
        <p:nvPicPr>
          <p:cNvPr id="5" name="Graphic 4" descr="Clapper board">
            <a:extLst>
              <a:ext uri="{FF2B5EF4-FFF2-40B4-BE49-F238E27FC236}">
                <a16:creationId xmlns:a16="http://schemas.microsoft.com/office/drawing/2014/main" id="{E8823BD7-39A6-32A4-DA61-26226B4893F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303004" y="843942"/>
            <a:ext cx="569464" cy="569464"/>
          </a:xfrm>
          <a:prstGeom prst="rect">
            <a:avLst/>
          </a:prstGeom>
        </p:spPr>
      </p:pic>
      <p:pic>
        <p:nvPicPr>
          <p:cNvPr id="6" name="Graphic 5" descr="Clapper board">
            <a:extLst>
              <a:ext uri="{FF2B5EF4-FFF2-40B4-BE49-F238E27FC236}">
                <a16:creationId xmlns:a16="http://schemas.microsoft.com/office/drawing/2014/main" id="{436FD205-3E15-8CEA-E12C-54D89A655CE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303004" y="1998721"/>
            <a:ext cx="569464" cy="569464"/>
          </a:xfrm>
          <a:prstGeom prst="rect">
            <a:avLst/>
          </a:prstGeom>
        </p:spPr>
      </p:pic>
    </p:spTree>
    <p:extLst>
      <p:ext uri="{BB962C8B-B14F-4D97-AF65-F5344CB8AC3E}">
        <p14:creationId xmlns:p14="http://schemas.microsoft.com/office/powerpoint/2010/main" val="1236365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94569"/>
            <a:ext cx="7478822" cy="629434"/>
          </a:xfrm>
        </p:spPr>
        <p:txBody>
          <a:bodyPr>
            <a:normAutofit fontScale="90000"/>
          </a:bodyPr>
          <a:lstStyle/>
          <a:p>
            <a:r>
              <a:rPr lang="en-US" sz="2400" u="sng" dirty="0"/>
              <a:t> K-Means Clustering Algorithm Hyper-parameters.</a:t>
            </a:r>
            <a:endParaRPr lang="en-IN" sz="2400" u="sng" dirty="0"/>
          </a:p>
        </p:txBody>
      </p:sp>
      <p:sp>
        <p:nvSpPr>
          <p:cNvPr id="3" name="Content Placeholder 2"/>
          <p:cNvSpPr>
            <a:spLocks noGrp="1"/>
          </p:cNvSpPr>
          <p:nvPr>
            <p:ph sz="half" idx="4294967295"/>
          </p:nvPr>
        </p:nvSpPr>
        <p:spPr>
          <a:xfrm>
            <a:off x="628651" y="1369219"/>
            <a:ext cx="2074793" cy="3263504"/>
          </a:xfrm>
          <a:prstGeom prst="rect">
            <a:avLst/>
          </a:prstGeom>
        </p:spPr>
        <p:txBody>
          <a:bodyPr lIns="68580" tIns="34290" rIns="68580" bIns="34290">
            <a:normAutofit/>
          </a:bodyPr>
          <a:lstStyle/>
          <a:p>
            <a:r>
              <a:rPr lang="en-IN" dirty="0"/>
              <a:t>silhouette </a:t>
            </a:r>
            <a:r>
              <a:rPr lang="en-IN" dirty="0" smtClean="0"/>
              <a:t>score</a:t>
            </a:r>
          </a:p>
          <a:p>
            <a:endParaRPr lang="en-US" dirty="0" smtClean="0"/>
          </a:p>
          <a:p>
            <a:endParaRPr lang="en-US" dirty="0"/>
          </a:p>
          <a:p>
            <a:endParaRPr lang="en-US" dirty="0" smtClean="0"/>
          </a:p>
          <a:p>
            <a:endParaRPr lang="en-US" dirty="0" smtClean="0"/>
          </a:p>
          <a:p>
            <a:endParaRPr lang="en-US" dirty="0"/>
          </a:p>
          <a:p>
            <a:r>
              <a:rPr lang="en-IN" dirty="0" err="1"/>
              <a:t>n_clusters</a:t>
            </a:r>
            <a:endParaRPr lang="en-IN" dirty="0"/>
          </a:p>
        </p:txBody>
      </p:sp>
      <p:sp>
        <p:nvSpPr>
          <p:cNvPr id="4" name="Content Placeholder 3"/>
          <p:cNvSpPr>
            <a:spLocks noGrp="1"/>
          </p:cNvSpPr>
          <p:nvPr>
            <p:ph sz="half" idx="2"/>
          </p:nvPr>
        </p:nvSpPr>
        <p:spPr>
          <a:xfrm>
            <a:off x="2703444" y="1369219"/>
            <a:ext cx="5811907" cy="3263504"/>
          </a:xfrm>
        </p:spPr>
        <p:txBody>
          <a:bodyPr>
            <a:normAutofit/>
          </a:bodyPr>
          <a:lstStyle/>
          <a:p>
            <a:r>
              <a:rPr lang="en-US" b="1" dirty="0"/>
              <a:t>Silhouette score </a:t>
            </a:r>
            <a:r>
              <a:rPr lang="en-US" dirty="0"/>
              <a:t>is used to evaluate the quality of clusters created using clustering algorithms </a:t>
            </a:r>
            <a:r>
              <a:rPr lang="en-US" dirty="0" smtClean="0"/>
              <a:t>like </a:t>
            </a:r>
            <a:r>
              <a:rPr lang="en-US" dirty="0"/>
              <a:t>K-Means in terms of how well samples are clustered with other samples that are similar to each </a:t>
            </a:r>
            <a:r>
              <a:rPr lang="en-US" dirty="0" smtClean="0"/>
              <a:t>other. </a:t>
            </a:r>
          </a:p>
          <a:p>
            <a:r>
              <a:rPr lang="en-US" dirty="0"/>
              <a:t>*</a:t>
            </a:r>
            <a:r>
              <a:rPr lang="en-US" dirty="0" smtClean="0"/>
              <a:t>1 being the best . Range -1 to 1 .</a:t>
            </a:r>
          </a:p>
          <a:p>
            <a:endParaRPr lang="en-US" dirty="0"/>
          </a:p>
          <a:p>
            <a:r>
              <a:rPr lang="en-US" dirty="0" smtClean="0"/>
              <a:t>The number of clusters formed with the same number of centroids .</a:t>
            </a:r>
          </a:p>
          <a:p>
            <a:r>
              <a:rPr lang="en-US" dirty="0" smtClean="0"/>
              <a:t>No. of Clusters Formed - 2</a:t>
            </a:r>
          </a:p>
          <a:p>
            <a:endParaRPr lang="en-US" b="1" dirty="0" smtClean="0"/>
          </a:p>
          <a:p>
            <a:endParaRPr lang="en-US" b="1" dirty="0"/>
          </a:p>
          <a:p>
            <a:endParaRPr lang="en-IN" dirty="0"/>
          </a:p>
        </p:txBody>
      </p:sp>
    </p:spTree>
    <p:extLst>
      <p:ext uri="{BB962C8B-B14F-4D97-AF65-F5344CB8AC3E}">
        <p14:creationId xmlns:p14="http://schemas.microsoft.com/office/powerpoint/2010/main" val="29735284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400" y="133350"/>
            <a:ext cx="2276450" cy="504625"/>
          </a:xfrm>
          <a:prstGeom prst="rect">
            <a:avLst/>
          </a:prstGeom>
        </p:spPr>
        <p:txBody>
          <a:bodyPr vert="horz" wrap="square" lIns="0" tIns="12065" rIns="0" bIns="0" rtlCol="0">
            <a:spAutoFit/>
          </a:bodyPr>
          <a:lstStyle/>
          <a:p>
            <a:pPr marL="12700">
              <a:lnSpc>
                <a:spcPct val="100000"/>
              </a:lnSpc>
              <a:spcBef>
                <a:spcPts val="95"/>
              </a:spcBef>
            </a:pPr>
            <a:r>
              <a:rPr lang="en-US" sz="3200" spc="-5" dirty="0" smtClean="0">
                <a:latin typeface="+mn-lt"/>
                <a:cs typeface="Arial"/>
              </a:rPr>
              <a:t>Our Findings </a:t>
            </a:r>
            <a:endParaRPr sz="3200" dirty="0">
              <a:latin typeface="+mn-lt"/>
              <a:cs typeface="Arial"/>
            </a:endParaRPr>
          </a:p>
        </p:txBody>
      </p:sp>
      <p:sp>
        <p:nvSpPr>
          <p:cNvPr id="5" name="TextBox 4">
            <a:extLst>
              <a:ext uri="{FF2B5EF4-FFF2-40B4-BE49-F238E27FC236}">
                <a16:creationId xmlns:a16="http://schemas.microsoft.com/office/drawing/2014/main" id="{5E4396EC-D97F-F604-CF6D-612F13C22790}"/>
              </a:ext>
            </a:extLst>
          </p:cNvPr>
          <p:cNvSpPr txBox="1"/>
          <p:nvPr/>
        </p:nvSpPr>
        <p:spPr>
          <a:xfrm>
            <a:off x="228600" y="713348"/>
            <a:ext cx="8458200" cy="3805657"/>
          </a:xfrm>
          <a:prstGeom prst="rect">
            <a:avLst/>
          </a:prstGeom>
          <a:noFill/>
        </p:spPr>
        <p:txBody>
          <a:bodyPr wrap="square">
            <a:spAutoFit/>
          </a:bodyPr>
          <a:lstStyle/>
          <a:p>
            <a:pPr marL="171450" algn="just">
              <a:spcAft>
                <a:spcPts val="300"/>
              </a:spcAft>
              <a:buBlip>
                <a:blip r:embed="rId2">
                  <a:extLst>
                    <a:ext uri="{96DAC541-7B7A-43D3-8B79-37D633B846F1}">
                      <asvg:svgBlip xmlns:asvg="http://schemas.microsoft.com/office/drawing/2016/SVG/main" xmlns="" r:embed="rId3"/>
                    </a:ext>
                  </a:extLst>
                </a:blip>
              </a:buBlip>
            </a:pPr>
            <a:r>
              <a:rPr lang="en-IN" sz="1200" dirty="0">
                <a:solidFill>
                  <a:schemeClr val="accent1">
                    <a:lumMod val="50000"/>
                  </a:schemeClr>
                </a:solidFill>
                <a:latin typeface="Arial" panose="020B0604020202020204" pitchFamily="34" charset="0"/>
                <a:cs typeface="Arial" panose="020B0604020202020204" pitchFamily="34" charset="0"/>
              </a:rPr>
              <a:t>Data set contains 7787 rows and 12 columns in that cast and director features contains  large number of missing values so we can drop it.</a:t>
            </a:r>
          </a:p>
          <a:p>
            <a:pPr marL="171450" algn="just">
              <a:spcAft>
                <a:spcPts val="300"/>
              </a:spcAft>
              <a:buBlip>
                <a:blip r:embed="rId2">
                  <a:extLst>
                    <a:ext uri="{96DAC541-7B7A-43D3-8B79-37D633B846F1}">
                      <asvg:svgBlip xmlns:asvg="http://schemas.microsoft.com/office/drawing/2016/SVG/main" xmlns="" r:embed="rId3"/>
                    </a:ext>
                  </a:extLst>
                </a:blip>
              </a:buBlip>
            </a:pPr>
            <a:r>
              <a:rPr lang="en-IN" sz="1200" dirty="0">
                <a:solidFill>
                  <a:schemeClr val="accent1">
                    <a:lumMod val="50000"/>
                  </a:schemeClr>
                </a:solidFill>
                <a:latin typeface="Arial" panose="020B0604020202020204" pitchFamily="34" charset="0"/>
                <a:cs typeface="Arial" panose="020B0604020202020204" pitchFamily="34" charset="0"/>
              </a:rPr>
              <a:t>We have two types of content TV shows and Movies (30.9% contains TV shows and 69.1% contains Movies).</a:t>
            </a:r>
            <a:endParaRPr lang="en-US" sz="1200" dirty="0">
              <a:solidFill>
                <a:schemeClr val="accent1">
                  <a:lumMod val="50000"/>
                </a:schemeClr>
              </a:solidFill>
              <a:latin typeface="Arial" panose="020B0604020202020204" pitchFamily="34" charset="0"/>
              <a:cs typeface="Arial" panose="020B0604020202020204" pitchFamily="34" charset="0"/>
            </a:endParaRPr>
          </a:p>
          <a:p>
            <a:pPr marL="171450" algn="just">
              <a:spcAft>
                <a:spcPts val="300"/>
              </a:spcAft>
              <a:buBlip>
                <a:blip r:embed="rId2">
                  <a:extLst>
                    <a:ext uri="{96DAC541-7B7A-43D3-8B79-37D633B846F1}">
                      <asvg:svgBlip xmlns:asvg="http://schemas.microsoft.com/office/drawing/2016/SVG/main" xmlns="" r:embed="rId3"/>
                    </a:ext>
                  </a:extLst>
                </a:blip>
              </a:buBlip>
            </a:pPr>
            <a:r>
              <a:rPr lang="en-US" sz="1200" dirty="0">
                <a:solidFill>
                  <a:schemeClr val="accent1">
                    <a:lumMod val="50000"/>
                  </a:schemeClr>
                </a:solidFill>
                <a:latin typeface="Arial" panose="020B0604020202020204" pitchFamily="34" charset="0"/>
                <a:cs typeface="Arial" panose="020B0604020202020204" pitchFamily="34" charset="0"/>
              </a:rPr>
              <a:t>Most films </a:t>
            </a:r>
            <a:r>
              <a:rPr lang="en-US" sz="1200" spc="-5" dirty="0">
                <a:solidFill>
                  <a:schemeClr val="accent1">
                    <a:lumMod val="50000"/>
                  </a:schemeClr>
                </a:solidFill>
                <a:latin typeface="Arial" panose="020B0604020202020204" pitchFamily="34" charset="0"/>
                <a:cs typeface="Arial" panose="020B0604020202020204" pitchFamily="34" charset="0"/>
              </a:rPr>
              <a:t>were released in </a:t>
            </a:r>
            <a:r>
              <a:rPr lang="en-US" sz="1200" dirty="0">
                <a:solidFill>
                  <a:schemeClr val="accent1">
                    <a:lumMod val="50000"/>
                  </a:schemeClr>
                </a:solidFill>
                <a:latin typeface="Arial" panose="020B0604020202020204" pitchFamily="34" charset="0"/>
                <a:cs typeface="Arial" panose="020B0604020202020204" pitchFamily="34" charset="0"/>
              </a:rPr>
              <a:t>the </a:t>
            </a:r>
            <a:r>
              <a:rPr lang="en-US" sz="1200" spc="-5" dirty="0">
                <a:solidFill>
                  <a:schemeClr val="accent1">
                    <a:lumMod val="50000"/>
                  </a:schemeClr>
                </a:solidFill>
                <a:latin typeface="Arial" panose="020B0604020202020204" pitchFamily="34" charset="0"/>
                <a:cs typeface="Arial" panose="020B0604020202020204" pitchFamily="34" charset="0"/>
              </a:rPr>
              <a:t>years 2018, 2019, and</a:t>
            </a:r>
            <a:r>
              <a:rPr lang="en-US" sz="1200" spc="-30" dirty="0">
                <a:solidFill>
                  <a:schemeClr val="accent1">
                    <a:lumMod val="50000"/>
                  </a:schemeClr>
                </a:solidFill>
                <a:latin typeface="Arial" panose="020B0604020202020204" pitchFamily="34" charset="0"/>
                <a:cs typeface="Arial" panose="020B0604020202020204" pitchFamily="34" charset="0"/>
              </a:rPr>
              <a:t> </a:t>
            </a:r>
            <a:r>
              <a:rPr lang="en-US" sz="1200" spc="-5" dirty="0">
                <a:solidFill>
                  <a:schemeClr val="accent1">
                    <a:lumMod val="50000"/>
                  </a:schemeClr>
                </a:solidFill>
                <a:latin typeface="Arial" panose="020B0604020202020204" pitchFamily="34" charset="0"/>
                <a:cs typeface="Arial" panose="020B0604020202020204" pitchFamily="34" charset="0"/>
              </a:rPr>
              <a:t>2020 and</a:t>
            </a:r>
            <a:r>
              <a:rPr lang="en-IN" sz="1200" spc="-5" dirty="0">
                <a:solidFill>
                  <a:schemeClr val="accent1">
                    <a:lumMod val="50000"/>
                  </a:schemeClr>
                </a:solidFill>
                <a:latin typeface="Arial" panose="020B0604020202020204" pitchFamily="34" charset="0"/>
                <a:cs typeface="Arial" panose="020B0604020202020204" pitchFamily="34" charset="0"/>
              </a:rPr>
              <a:t> </a:t>
            </a:r>
            <a:r>
              <a:rPr lang="en-IN" sz="1200" dirty="0">
                <a:solidFill>
                  <a:schemeClr val="accent1">
                    <a:lumMod val="50000"/>
                  </a:schemeClr>
                </a:solidFill>
                <a:latin typeface="Arial" panose="020B0604020202020204" pitchFamily="34" charset="0"/>
                <a:cs typeface="Arial" panose="020B0604020202020204" pitchFamily="34" charset="0"/>
              </a:rPr>
              <a:t>united states have the maximum content on Netflix.</a:t>
            </a:r>
          </a:p>
          <a:p>
            <a:pPr marL="183515" marR="252729" algn="just">
              <a:lnSpc>
                <a:spcPct val="114999"/>
              </a:lnSpc>
              <a:spcAft>
                <a:spcPts val="300"/>
              </a:spcAft>
              <a:buBlip>
                <a:blip r:embed="rId2">
                  <a:extLst>
                    <a:ext uri="{96DAC541-7B7A-43D3-8B79-37D633B846F1}">
                      <asvg:svgBlip xmlns:asvg="http://schemas.microsoft.com/office/drawing/2016/SVG/main" xmlns="" r:embed="rId3"/>
                    </a:ext>
                  </a:extLst>
                </a:blip>
              </a:buBlip>
              <a:tabLst>
                <a:tab pos="402590" algn="l"/>
                <a:tab pos="403225" algn="l"/>
              </a:tabLst>
            </a:pPr>
            <a:r>
              <a:rPr lang="en-US" sz="1200" spc="-5" dirty="0">
                <a:solidFill>
                  <a:schemeClr val="accent1">
                    <a:lumMod val="50000"/>
                  </a:schemeClr>
                </a:solidFill>
                <a:latin typeface="Arial" panose="020B0604020202020204" pitchFamily="34" charset="0"/>
                <a:cs typeface="Arial" panose="020B0604020202020204" pitchFamily="34" charset="0"/>
              </a:rPr>
              <a:t>The months of </a:t>
            </a:r>
            <a:r>
              <a:rPr lang="en-US" sz="1200" spc="-15" dirty="0">
                <a:solidFill>
                  <a:schemeClr val="accent1">
                    <a:lumMod val="50000"/>
                  </a:schemeClr>
                </a:solidFill>
                <a:latin typeface="Arial" panose="020B0604020202020204" pitchFamily="34" charset="0"/>
                <a:cs typeface="Arial" panose="020B0604020202020204" pitchFamily="34" charset="0"/>
              </a:rPr>
              <a:t>October, November, </a:t>
            </a:r>
            <a:r>
              <a:rPr lang="en-US" sz="1200" spc="-5" dirty="0">
                <a:solidFill>
                  <a:schemeClr val="accent1">
                    <a:lumMod val="50000"/>
                  </a:schemeClr>
                </a:solidFill>
                <a:latin typeface="Arial" panose="020B0604020202020204" pitchFamily="34" charset="0"/>
                <a:cs typeface="Arial" panose="020B0604020202020204" pitchFamily="34" charset="0"/>
              </a:rPr>
              <a:t>December and January had </a:t>
            </a:r>
            <a:r>
              <a:rPr lang="en-US" sz="1200" dirty="0">
                <a:solidFill>
                  <a:schemeClr val="accent1">
                    <a:lumMod val="50000"/>
                  </a:schemeClr>
                </a:solidFill>
                <a:latin typeface="Arial" panose="020B0604020202020204" pitchFamily="34" charset="0"/>
                <a:cs typeface="Arial" panose="020B0604020202020204" pitchFamily="34" charset="0"/>
              </a:rPr>
              <a:t>the </a:t>
            </a:r>
            <a:r>
              <a:rPr lang="en-US" sz="1200" spc="-5" dirty="0">
                <a:solidFill>
                  <a:schemeClr val="accent1">
                    <a:lumMod val="50000"/>
                  </a:schemeClr>
                </a:solidFill>
                <a:latin typeface="Arial" panose="020B0604020202020204" pitchFamily="34" charset="0"/>
                <a:cs typeface="Arial" panose="020B0604020202020204" pitchFamily="34" charset="0"/>
              </a:rPr>
              <a:t>largest number of </a:t>
            </a:r>
            <a:r>
              <a:rPr lang="en-US" sz="1200" dirty="0">
                <a:solidFill>
                  <a:schemeClr val="accent1">
                    <a:lumMod val="50000"/>
                  </a:schemeClr>
                </a:solidFill>
                <a:latin typeface="Arial" panose="020B0604020202020204" pitchFamily="34" charset="0"/>
                <a:cs typeface="Arial" panose="020B0604020202020204" pitchFamily="34" charset="0"/>
              </a:rPr>
              <a:t>films </a:t>
            </a:r>
            <a:r>
              <a:rPr lang="en-US" sz="1200" spc="-5" dirty="0">
                <a:solidFill>
                  <a:schemeClr val="accent1">
                    <a:lumMod val="50000"/>
                  </a:schemeClr>
                </a:solidFill>
                <a:latin typeface="Arial" panose="020B0604020202020204" pitchFamily="34" charset="0"/>
                <a:cs typeface="Arial" panose="020B0604020202020204" pitchFamily="34" charset="0"/>
              </a:rPr>
              <a:t>and Tv-shows</a:t>
            </a:r>
            <a:r>
              <a:rPr lang="en-US" sz="1200" spc="-10" dirty="0">
                <a:solidFill>
                  <a:schemeClr val="accent1">
                    <a:lumMod val="50000"/>
                  </a:schemeClr>
                </a:solidFill>
                <a:latin typeface="Arial" panose="020B0604020202020204" pitchFamily="34" charset="0"/>
                <a:cs typeface="Arial" panose="020B0604020202020204" pitchFamily="34" charset="0"/>
              </a:rPr>
              <a:t> </a:t>
            </a:r>
            <a:r>
              <a:rPr lang="en-US" sz="1200" spc="-5" dirty="0">
                <a:solidFill>
                  <a:schemeClr val="accent1">
                    <a:lumMod val="50000"/>
                  </a:schemeClr>
                </a:solidFill>
                <a:latin typeface="Arial" panose="020B0604020202020204" pitchFamily="34" charset="0"/>
                <a:cs typeface="Arial" panose="020B0604020202020204" pitchFamily="34" charset="0"/>
              </a:rPr>
              <a:t>released.</a:t>
            </a:r>
            <a:endParaRPr lang="en-US" sz="1200" dirty="0">
              <a:solidFill>
                <a:schemeClr val="accent1">
                  <a:lumMod val="50000"/>
                </a:schemeClr>
              </a:solidFill>
              <a:latin typeface="Arial" panose="020B0604020202020204" pitchFamily="34" charset="0"/>
              <a:cs typeface="Arial" panose="020B0604020202020204" pitchFamily="34" charset="0"/>
            </a:endParaRPr>
          </a:p>
          <a:p>
            <a:pPr marL="184150" algn="just">
              <a:lnSpc>
                <a:spcPct val="100000"/>
              </a:lnSpc>
              <a:spcBef>
                <a:spcPts val="235"/>
              </a:spcBef>
              <a:spcAft>
                <a:spcPts val="300"/>
              </a:spcAft>
              <a:buBlip>
                <a:blip r:embed="rId2">
                  <a:extLst>
                    <a:ext uri="{96DAC541-7B7A-43D3-8B79-37D633B846F1}">
                      <asvg:svgBlip xmlns:asvg="http://schemas.microsoft.com/office/drawing/2016/SVG/main" xmlns="" r:embed="rId3"/>
                    </a:ext>
                  </a:extLst>
                </a:blip>
              </a:buBlip>
              <a:tabLst>
                <a:tab pos="402590" algn="l"/>
                <a:tab pos="403225" algn="l"/>
              </a:tabLst>
            </a:pPr>
            <a:r>
              <a:rPr lang="en-US" sz="1200" spc="-5" dirty="0" smtClean="0">
                <a:solidFill>
                  <a:schemeClr val="accent1">
                    <a:lumMod val="50000"/>
                  </a:schemeClr>
                </a:solidFill>
                <a:latin typeface="Arial" panose="020B0604020202020204" pitchFamily="34" charset="0"/>
                <a:cs typeface="Arial" panose="020B0604020202020204" pitchFamily="34" charset="0"/>
              </a:rPr>
              <a:t> </a:t>
            </a:r>
            <a:r>
              <a:rPr lang="en-US" sz="1200" spc="-5" dirty="0">
                <a:solidFill>
                  <a:schemeClr val="accent1">
                    <a:lumMod val="50000"/>
                  </a:schemeClr>
                </a:solidFill>
                <a:latin typeface="Arial" panose="020B0604020202020204" pitchFamily="34" charset="0"/>
                <a:cs typeface="Arial" panose="020B0604020202020204" pitchFamily="34" charset="0"/>
              </a:rPr>
              <a:t>USA, India, </a:t>
            </a:r>
            <a:r>
              <a:rPr lang="en-US" sz="1200" dirty="0">
                <a:solidFill>
                  <a:schemeClr val="accent1">
                    <a:lumMod val="50000"/>
                  </a:schemeClr>
                </a:solidFill>
                <a:latin typeface="Arial" panose="020B0604020202020204" pitchFamily="34" charset="0"/>
                <a:cs typeface="Arial" panose="020B0604020202020204" pitchFamily="34" charset="0"/>
              </a:rPr>
              <a:t>the </a:t>
            </a:r>
            <a:r>
              <a:rPr lang="en-US" sz="1200" spc="-5" dirty="0">
                <a:solidFill>
                  <a:schemeClr val="accent1">
                    <a:lumMod val="50000"/>
                  </a:schemeClr>
                </a:solidFill>
                <a:latin typeface="Arial" panose="020B0604020202020204" pitchFamily="34" charset="0"/>
                <a:cs typeface="Arial" panose="020B0604020202020204" pitchFamily="34" charset="0"/>
              </a:rPr>
              <a:t>United Kingdom, Canada, and Egypt are </a:t>
            </a:r>
            <a:r>
              <a:rPr lang="en-US" sz="1200" dirty="0">
                <a:solidFill>
                  <a:schemeClr val="accent1">
                    <a:lumMod val="50000"/>
                  </a:schemeClr>
                </a:solidFill>
                <a:latin typeface="Arial" panose="020B0604020202020204" pitchFamily="34" charset="0"/>
                <a:cs typeface="Arial" panose="020B0604020202020204" pitchFamily="34" charset="0"/>
              </a:rPr>
              <a:t>the top five </a:t>
            </a:r>
            <a:r>
              <a:rPr lang="en-US" sz="1200" spc="-5" dirty="0">
                <a:solidFill>
                  <a:schemeClr val="accent1">
                    <a:lumMod val="50000"/>
                  </a:schemeClr>
                </a:solidFill>
                <a:latin typeface="Arial" panose="020B0604020202020204" pitchFamily="34" charset="0"/>
                <a:cs typeface="Arial" panose="020B0604020202020204" pitchFamily="34" charset="0"/>
              </a:rPr>
              <a:t>producer</a:t>
            </a:r>
            <a:r>
              <a:rPr lang="en-US" sz="1200" spc="-50" dirty="0">
                <a:solidFill>
                  <a:schemeClr val="accent1">
                    <a:lumMod val="50000"/>
                  </a:schemeClr>
                </a:solidFill>
                <a:latin typeface="Arial" panose="020B0604020202020204" pitchFamily="34" charset="0"/>
                <a:cs typeface="Arial" panose="020B0604020202020204" pitchFamily="34" charset="0"/>
              </a:rPr>
              <a:t> </a:t>
            </a:r>
            <a:r>
              <a:rPr lang="en-US" sz="1200" spc="-5" dirty="0">
                <a:solidFill>
                  <a:schemeClr val="accent1">
                    <a:lumMod val="50000"/>
                  </a:schemeClr>
                </a:solidFill>
                <a:latin typeface="Arial" panose="020B0604020202020204" pitchFamily="34" charset="0"/>
                <a:cs typeface="Arial" panose="020B0604020202020204" pitchFamily="34" charset="0"/>
              </a:rPr>
              <a:t>countries.</a:t>
            </a:r>
            <a:endParaRPr lang="en-US" sz="1200" dirty="0">
              <a:solidFill>
                <a:schemeClr val="accent1">
                  <a:lumMod val="50000"/>
                </a:schemeClr>
              </a:solidFill>
              <a:latin typeface="Arial" panose="020B0604020202020204" pitchFamily="34" charset="0"/>
              <a:cs typeface="Arial" panose="020B0604020202020204" pitchFamily="34" charset="0"/>
            </a:endParaRPr>
          </a:p>
          <a:p>
            <a:pPr marL="184150" algn="just">
              <a:lnSpc>
                <a:spcPct val="100000"/>
              </a:lnSpc>
              <a:spcBef>
                <a:spcPts val="420"/>
              </a:spcBef>
              <a:spcAft>
                <a:spcPts val="300"/>
              </a:spcAft>
              <a:buBlip>
                <a:blip r:embed="rId2">
                  <a:extLst>
                    <a:ext uri="{96DAC541-7B7A-43D3-8B79-37D633B846F1}">
                      <asvg:svgBlip xmlns:asvg="http://schemas.microsoft.com/office/drawing/2016/SVG/main" xmlns="" r:embed="rId3"/>
                    </a:ext>
                  </a:extLst>
                </a:blip>
              </a:buBlip>
              <a:tabLst>
                <a:tab pos="354965" algn="l"/>
                <a:tab pos="355600" algn="l"/>
              </a:tabLst>
            </a:pPr>
            <a:r>
              <a:rPr lang="en-US" sz="1200" spc="-5" dirty="0">
                <a:solidFill>
                  <a:schemeClr val="accent1">
                    <a:lumMod val="50000"/>
                  </a:schemeClr>
                </a:solidFill>
                <a:latin typeface="Arial" panose="020B0604020202020204" pitchFamily="34" charset="0"/>
                <a:cs typeface="Arial" panose="020B0604020202020204" pitchFamily="34" charset="0"/>
              </a:rPr>
              <a:t>For </a:t>
            </a:r>
            <a:r>
              <a:rPr lang="en-US" sz="1200" dirty="0">
                <a:solidFill>
                  <a:schemeClr val="accent1">
                    <a:lumMod val="50000"/>
                  </a:schemeClr>
                </a:solidFill>
                <a:latin typeface="Arial" panose="020B0604020202020204" pitchFamily="34" charset="0"/>
                <a:cs typeface="Arial" panose="020B0604020202020204" pitchFamily="34" charset="0"/>
              </a:rPr>
              <a:t>the </a:t>
            </a:r>
            <a:r>
              <a:rPr lang="en-US" sz="1200" spc="-5" dirty="0">
                <a:solidFill>
                  <a:schemeClr val="accent1">
                    <a:lumMod val="50000"/>
                  </a:schemeClr>
                </a:solidFill>
                <a:latin typeface="Arial" panose="020B0604020202020204" pitchFamily="34" charset="0"/>
                <a:cs typeface="Arial" panose="020B0604020202020204" pitchFamily="34" charset="0"/>
              </a:rPr>
              <a:t>clustering algorithm, we utilized </a:t>
            </a:r>
            <a:r>
              <a:rPr lang="en-US" sz="1200" dirty="0">
                <a:solidFill>
                  <a:schemeClr val="accent1">
                    <a:lumMod val="50000"/>
                  </a:schemeClr>
                </a:solidFill>
                <a:latin typeface="Arial" panose="020B0604020202020204" pitchFamily="34" charset="0"/>
                <a:cs typeface="Arial" panose="020B0604020202020204" pitchFamily="34" charset="0"/>
              </a:rPr>
              <a:t>type, </a:t>
            </a:r>
            <a:r>
              <a:rPr lang="en-US" sz="1200" spc="-15" dirty="0">
                <a:solidFill>
                  <a:schemeClr val="accent1">
                    <a:lumMod val="50000"/>
                  </a:schemeClr>
                </a:solidFill>
                <a:latin typeface="Arial" panose="020B0604020202020204" pitchFamily="34" charset="0"/>
                <a:cs typeface="Arial" panose="020B0604020202020204" pitchFamily="34" charset="0"/>
              </a:rPr>
              <a:t>director, </a:t>
            </a:r>
            <a:r>
              <a:rPr lang="en-US" sz="1200" spc="-5" dirty="0">
                <a:solidFill>
                  <a:schemeClr val="accent1">
                    <a:lumMod val="50000"/>
                  </a:schemeClr>
                </a:solidFill>
                <a:latin typeface="Arial" panose="020B0604020202020204" pitchFamily="34" charset="0"/>
                <a:cs typeface="Arial" panose="020B0604020202020204" pitchFamily="34" charset="0"/>
              </a:rPr>
              <a:t>nation, released </a:t>
            </a:r>
            <a:r>
              <a:rPr lang="en-US" sz="1200" spc="-20" dirty="0">
                <a:solidFill>
                  <a:schemeClr val="accent1">
                    <a:lumMod val="50000"/>
                  </a:schemeClr>
                </a:solidFill>
                <a:latin typeface="Arial" panose="020B0604020202020204" pitchFamily="34" charset="0"/>
                <a:cs typeface="Arial" panose="020B0604020202020204" pitchFamily="34" charset="0"/>
              </a:rPr>
              <a:t>year, </a:t>
            </a:r>
            <a:r>
              <a:rPr lang="en-US" sz="1200" spc="-5" dirty="0">
                <a:solidFill>
                  <a:schemeClr val="accent1">
                    <a:lumMod val="50000"/>
                  </a:schemeClr>
                </a:solidFill>
                <a:latin typeface="Arial" panose="020B0604020202020204" pitchFamily="34" charset="0"/>
                <a:cs typeface="Arial" panose="020B0604020202020204" pitchFamily="34" charset="0"/>
              </a:rPr>
              <a:t>genre, and</a:t>
            </a:r>
            <a:r>
              <a:rPr lang="en-US" sz="1200" spc="5" dirty="0">
                <a:solidFill>
                  <a:schemeClr val="accent1">
                    <a:lumMod val="50000"/>
                  </a:schemeClr>
                </a:solidFill>
                <a:latin typeface="Arial" panose="020B0604020202020204" pitchFamily="34" charset="0"/>
                <a:cs typeface="Arial" panose="020B0604020202020204" pitchFamily="34" charset="0"/>
              </a:rPr>
              <a:t> </a:t>
            </a:r>
            <a:r>
              <a:rPr lang="en-US" sz="1200" spc="-20" dirty="0">
                <a:solidFill>
                  <a:schemeClr val="accent1">
                    <a:lumMod val="50000"/>
                  </a:schemeClr>
                </a:solidFill>
                <a:latin typeface="Arial" panose="020B0604020202020204" pitchFamily="34" charset="0"/>
                <a:cs typeface="Arial" panose="020B0604020202020204" pitchFamily="34" charset="0"/>
              </a:rPr>
              <a:t>year.</a:t>
            </a:r>
            <a:r>
              <a:rPr lang="en-US" sz="1200" spc="-5" dirty="0">
                <a:solidFill>
                  <a:schemeClr val="accent1">
                    <a:lumMod val="50000"/>
                  </a:schemeClr>
                </a:solidFill>
                <a:latin typeface="Arial" panose="020B0604020202020204" pitchFamily="34" charset="0"/>
                <a:cs typeface="Arial" panose="020B0604020202020204" pitchFamily="34" charset="0"/>
              </a:rPr>
              <a:t> </a:t>
            </a:r>
            <a:endParaRPr lang="en-US" sz="1200" dirty="0">
              <a:solidFill>
                <a:schemeClr val="accent1">
                  <a:lumMod val="50000"/>
                </a:schemeClr>
              </a:solidFill>
              <a:latin typeface="Arial" panose="020B0604020202020204" pitchFamily="34" charset="0"/>
              <a:cs typeface="Arial" panose="020B0604020202020204" pitchFamily="34" charset="0"/>
            </a:endParaRPr>
          </a:p>
          <a:p>
            <a:pPr marL="183516" algn="just">
              <a:lnSpc>
                <a:spcPct val="100000"/>
              </a:lnSpc>
              <a:spcBef>
                <a:spcPts val="325"/>
              </a:spcBef>
              <a:spcAft>
                <a:spcPts val="300"/>
              </a:spcAft>
              <a:buBlip>
                <a:blip r:embed="rId2">
                  <a:extLst>
                    <a:ext uri="{96DAC541-7B7A-43D3-8B79-37D633B846F1}">
                      <asvg:svgBlip xmlns:asvg="http://schemas.microsoft.com/office/drawing/2016/SVG/main" xmlns="" r:embed="rId3"/>
                    </a:ext>
                  </a:extLst>
                </a:blip>
              </a:buBlip>
              <a:tabLst>
                <a:tab pos="419100" algn="l"/>
                <a:tab pos="419734" algn="l"/>
              </a:tabLst>
            </a:pPr>
            <a:r>
              <a:rPr lang="en-US" sz="1200" dirty="0">
                <a:solidFill>
                  <a:schemeClr val="accent1">
                    <a:lumMod val="50000"/>
                  </a:schemeClr>
                </a:solidFill>
                <a:latin typeface="Arial" panose="020B0604020202020204" pitchFamily="34" charset="0"/>
                <a:cs typeface="Arial" panose="020B0604020202020204" pitchFamily="34" charset="0"/>
              </a:rPr>
              <a:t>Results of different clustering Algorithms  :-</a:t>
            </a:r>
          </a:p>
          <a:p>
            <a:pPr marL="183516" algn="just">
              <a:lnSpc>
                <a:spcPct val="100000"/>
              </a:lnSpc>
              <a:spcBef>
                <a:spcPts val="325"/>
              </a:spcBef>
              <a:spcAft>
                <a:spcPts val="300"/>
              </a:spcAft>
              <a:buBlip>
                <a:blip r:embed="rId2">
                  <a:extLst>
                    <a:ext uri="{96DAC541-7B7A-43D3-8B79-37D633B846F1}">
                      <asvg:svgBlip xmlns:asvg="http://schemas.microsoft.com/office/drawing/2016/SVG/main" xmlns="" r:embed="rId3"/>
                    </a:ext>
                  </a:extLst>
                </a:blip>
              </a:buBlip>
              <a:tabLst>
                <a:tab pos="419100" algn="l"/>
                <a:tab pos="419734" algn="l"/>
              </a:tabLst>
            </a:pPr>
            <a:r>
              <a:rPr lang="en-US" sz="1200" dirty="0">
                <a:solidFill>
                  <a:schemeClr val="accent1">
                    <a:lumMod val="50000"/>
                  </a:schemeClr>
                </a:solidFill>
                <a:latin typeface="Arial" panose="020B0604020202020204" pitchFamily="34" charset="0"/>
                <a:cs typeface="Arial" panose="020B0604020202020204" pitchFamily="34" charset="0"/>
              </a:rPr>
              <a:t>•	Using K –Modes ,in elbow plot we can clearly see that the elbow is formed at 3 , so the number of clusters formed as per K-Modes is 3 .</a:t>
            </a:r>
          </a:p>
          <a:p>
            <a:pPr marL="183516" algn="just">
              <a:lnSpc>
                <a:spcPct val="100000"/>
              </a:lnSpc>
              <a:spcBef>
                <a:spcPts val="325"/>
              </a:spcBef>
              <a:spcAft>
                <a:spcPts val="300"/>
              </a:spcAft>
              <a:buBlip>
                <a:blip r:embed="rId2">
                  <a:extLst>
                    <a:ext uri="{96DAC541-7B7A-43D3-8B79-37D633B846F1}">
                      <asvg:svgBlip xmlns:asvg="http://schemas.microsoft.com/office/drawing/2016/SVG/main" xmlns="" r:embed="rId3"/>
                    </a:ext>
                  </a:extLst>
                </a:blip>
              </a:buBlip>
              <a:tabLst>
                <a:tab pos="419100" algn="l"/>
                <a:tab pos="419734" algn="l"/>
              </a:tabLst>
            </a:pPr>
            <a:endParaRPr lang="en-US" sz="1200" dirty="0">
              <a:solidFill>
                <a:schemeClr val="accent1">
                  <a:lumMod val="50000"/>
                </a:schemeClr>
              </a:solidFill>
              <a:latin typeface="Arial" panose="020B0604020202020204" pitchFamily="34" charset="0"/>
              <a:cs typeface="Arial" panose="020B0604020202020204" pitchFamily="34" charset="0"/>
            </a:endParaRPr>
          </a:p>
          <a:p>
            <a:pPr marL="183516" algn="just">
              <a:lnSpc>
                <a:spcPct val="100000"/>
              </a:lnSpc>
              <a:spcBef>
                <a:spcPts val="325"/>
              </a:spcBef>
              <a:spcAft>
                <a:spcPts val="300"/>
              </a:spcAft>
              <a:buBlip>
                <a:blip r:embed="rId2">
                  <a:extLst>
                    <a:ext uri="{96DAC541-7B7A-43D3-8B79-37D633B846F1}">
                      <asvg:svgBlip xmlns:asvg="http://schemas.microsoft.com/office/drawing/2016/SVG/main" xmlns="" r:embed="rId3"/>
                    </a:ext>
                  </a:extLst>
                </a:blip>
              </a:buBlip>
              <a:tabLst>
                <a:tab pos="419100" algn="l"/>
                <a:tab pos="419734" algn="l"/>
              </a:tabLst>
            </a:pPr>
            <a:r>
              <a:rPr lang="en-US" sz="1200" dirty="0">
                <a:solidFill>
                  <a:schemeClr val="accent1">
                    <a:lumMod val="50000"/>
                  </a:schemeClr>
                </a:solidFill>
                <a:latin typeface="Arial" panose="020B0604020202020204" pitchFamily="34" charset="0"/>
                <a:cs typeface="Arial" panose="020B0604020202020204" pitchFamily="34" charset="0"/>
              </a:rPr>
              <a:t>•	Using DB Scan ,As shown by the color codes of the DB Scan graph, it can be seen that the algorithm is clustering the data into 3 main clusters ..,</a:t>
            </a:r>
          </a:p>
          <a:p>
            <a:pPr marL="183516" algn="just">
              <a:lnSpc>
                <a:spcPct val="100000"/>
              </a:lnSpc>
              <a:spcBef>
                <a:spcPts val="325"/>
              </a:spcBef>
              <a:spcAft>
                <a:spcPts val="300"/>
              </a:spcAft>
              <a:buBlip>
                <a:blip r:embed="rId2">
                  <a:extLst>
                    <a:ext uri="{96DAC541-7B7A-43D3-8B79-37D633B846F1}">
                      <asvg:svgBlip xmlns:asvg="http://schemas.microsoft.com/office/drawing/2016/SVG/main" xmlns="" r:embed="rId3"/>
                    </a:ext>
                  </a:extLst>
                </a:blip>
              </a:buBlip>
              <a:tabLst>
                <a:tab pos="419100" algn="l"/>
                <a:tab pos="419734" algn="l"/>
              </a:tabLst>
            </a:pPr>
            <a:endParaRPr lang="en-US" sz="1200" dirty="0">
              <a:solidFill>
                <a:schemeClr val="accent1">
                  <a:lumMod val="50000"/>
                </a:schemeClr>
              </a:solidFill>
              <a:latin typeface="Arial" panose="020B0604020202020204" pitchFamily="34" charset="0"/>
              <a:cs typeface="Arial" panose="020B0604020202020204" pitchFamily="34" charset="0"/>
            </a:endParaRPr>
          </a:p>
          <a:p>
            <a:pPr marL="183516" algn="just">
              <a:lnSpc>
                <a:spcPct val="100000"/>
              </a:lnSpc>
              <a:spcBef>
                <a:spcPts val="325"/>
              </a:spcBef>
              <a:spcAft>
                <a:spcPts val="300"/>
              </a:spcAft>
              <a:buBlip>
                <a:blip r:embed="rId2">
                  <a:extLst>
                    <a:ext uri="{96DAC541-7B7A-43D3-8B79-37D633B846F1}">
                      <asvg:svgBlip xmlns:asvg="http://schemas.microsoft.com/office/drawing/2016/SVG/main" xmlns="" r:embed="rId3"/>
                    </a:ext>
                  </a:extLst>
                </a:blip>
              </a:buBlip>
              <a:tabLst>
                <a:tab pos="419100" algn="l"/>
                <a:tab pos="419734" algn="l"/>
              </a:tabLst>
            </a:pPr>
            <a:r>
              <a:rPr lang="en-US" sz="1200" dirty="0">
                <a:solidFill>
                  <a:schemeClr val="accent1">
                    <a:lumMod val="50000"/>
                  </a:schemeClr>
                </a:solidFill>
                <a:latin typeface="Arial" panose="020B0604020202020204" pitchFamily="34" charset="0"/>
                <a:cs typeface="Arial" panose="020B0604020202020204" pitchFamily="34" charset="0"/>
              </a:rPr>
              <a:t>•	Using Agglomerative hierarchical clustering ,  In our case we got 2 vertical lines, which symbolizes that the given data can be best divided into 2 clusters </a:t>
            </a:r>
            <a:r>
              <a:rPr lang="en-US" sz="1200" dirty="0" smtClean="0">
                <a:solidFill>
                  <a:schemeClr val="accent1">
                    <a:lumMod val="50000"/>
                  </a:schemeClr>
                </a:solidFill>
                <a:latin typeface="Arial" panose="020B0604020202020204" pitchFamily="34" charset="0"/>
                <a:cs typeface="Arial" panose="020B0604020202020204" pitchFamily="34" charset="0"/>
              </a:rPr>
              <a:t>..,</a:t>
            </a:r>
            <a:endParaRPr lang="en-US" sz="1200" dirty="0">
              <a:solidFill>
                <a:schemeClr val="accent1">
                  <a:lumMod val="50000"/>
                </a:schemeClr>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3DCAC4E2-7F65-B0AF-475A-3E38AEEF9175}"/>
              </a:ext>
            </a:extLst>
          </p:cNvPr>
          <p:cNvSpPr txBox="1"/>
          <p:nvPr/>
        </p:nvSpPr>
        <p:spPr>
          <a:xfrm>
            <a:off x="685800" y="5086350"/>
            <a:ext cx="8458200" cy="276999"/>
          </a:xfrm>
          <a:prstGeom prst="rect">
            <a:avLst/>
          </a:prstGeom>
          <a:noFill/>
        </p:spPr>
        <p:txBody>
          <a:bodyPr wrap="square">
            <a:spAutoFit/>
          </a:bodyPr>
          <a:lstStyle/>
          <a:p>
            <a:pPr marL="12700">
              <a:lnSpc>
                <a:spcPct val="100000"/>
              </a:lnSpc>
              <a:spcBef>
                <a:spcPts val="420"/>
              </a:spcBef>
              <a:tabLst>
                <a:tab pos="354965" algn="l"/>
                <a:tab pos="355600" algn="l"/>
              </a:tabLst>
            </a:pPr>
            <a:r>
              <a:rPr lang="en-US" sz="1200" spc="-5" dirty="0">
                <a:solidFill>
                  <a:srgbClr val="0D3A45"/>
                </a:solidFill>
                <a:latin typeface="Arial"/>
                <a:cs typeface="Arial"/>
              </a:rPr>
              <a:t>.</a:t>
            </a:r>
            <a:endParaRPr lang="en-US" sz="1200" dirty="0">
              <a:latin typeface="Arial"/>
              <a:cs typeface="Arial"/>
            </a:endParaRPr>
          </a:p>
        </p:txBody>
      </p:sp>
    </p:spTree>
    <p:extLst>
      <p:ext uri="{BB962C8B-B14F-4D97-AF65-F5344CB8AC3E}">
        <p14:creationId xmlns:p14="http://schemas.microsoft.com/office/powerpoint/2010/main" val="7916915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spc="-5" dirty="0" smtClean="0">
                <a:latin typeface="+mn-lt"/>
                <a:cs typeface="Arial"/>
              </a:rPr>
              <a:t>Findings Continued ..</a:t>
            </a:r>
            <a:endParaRPr lang="en-IN" sz="3200" dirty="0">
              <a:latin typeface="+mn-lt"/>
            </a:endParaRPr>
          </a:p>
        </p:txBody>
      </p:sp>
      <p:sp>
        <p:nvSpPr>
          <p:cNvPr id="3" name="Text Placeholder 2"/>
          <p:cNvSpPr>
            <a:spLocks noGrp="1"/>
          </p:cNvSpPr>
          <p:nvPr>
            <p:ph type="body" idx="1"/>
          </p:nvPr>
        </p:nvSpPr>
        <p:spPr/>
        <p:txBody>
          <a:bodyPr/>
          <a:lstStyle/>
          <a:p>
            <a:pPr marL="183516" marR="0" lvl="0" indent="0" algn="just" defTabSz="914400" rtl="0" eaLnBrk="1" fontAlgn="auto" latinLnBrk="0" hangingPunct="1">
              <a:lnSpc>
                <a:spcPct val="100000"/>
              </a:lnSpc>
              <a:spcBef>
                <a:spcPts val="325"/>
              </a:spcBef>
              <a:spcAft>
                <a:spcPts val="300"/>
              </a:spcAft>
              <a:buClrTx/>
              <a:buSzTx/>
              <a:buNone/>
              <a:tabLst>
                <a:tab pos="419100" algn="l"/>
                <a:tab pos="419734" algn="l"/>
              </a:tabLst>
              <a:defRPr/>
            </a:pPr>
            <a:endParaRPr lang="en-US" sz="1200" kern="1200" dirty="0">
              <a:solidFill>
                <a:srgbClr val="4F81BD">
                  <a:lumMod val="50000"/>
                </a:srgbClr>
              </a:solidFill>
              <a:latin typeface="Arial" panose="020B0604020202020204" pitchFamily="34" charset="0"/>
              <a:cs typeface="Arial" panose="020B0604020202020204" pitchFamily="34" charset="0"/>
            </a:endParaRPr>
          </a:p>
          <a:p>
            <a:pPr marL="183516" marR="0" lvl="0" indent="0" algn="just" defTabSz="914400" rtl="0" eaLnBrk="1" fontAlgn="auto" latinLnBrk="0" hangingPunct="1">
              <a:lnSpc>
                <a:spcPct val="100000"/>
              </a:lnSpc>
              <a:spcBef>
                <a:spcPts val="325"/>
              </a:spcBef>
              <a:spcAft>
                <a:spcPts val="300"/>
              </a:spcAft>
              <a:buClrTx/>
              <a:buSzTx/>
              <a:buFontTx/>
              <a:buBlip>
                <a:blip r:embed="rId2">
                  <a:extLst>
                    <a:ext uri="{96DAC541-7B7A-43D3-8B79-37D633B846F1}">
                      <asvg:svgBlip xmlns:lc="http://schemas.openxmlformats.org/drawingml/2006/lockedCanvas" xmlns="" xmlns:asvg="http://schemas.microsoft.com/office/drawing/2016/SVG/main" r:embed="rId3"/>
                    </a:ext>
                  </a:extLst>
                </a:blip>
              </a:buBlip>
              <a:tabLst>
                <a:tab pos="419100" algn="l"/>
                <a:tab pos="419734" algn="l"/>
              </a:tabLst>
              <a:defRPr/>
            </a:pPr>
            <a:r>
              <a:rPr lang="en-US" sz="1200" kern="1200" dirty="0">
                <a:solidFill>
                  <a:srgbClr val="4F81BD">
                    <a:lumMod val="50000"/>
                  </a:srgbClr>
                </a:solidFill>
                <a:latin typeface="Arial" panose="020B0604020202020204" pitchFamily="34" charset="0"/>
                <a:cs typeface="Arial" panose="020B0604020202020204" pitchFamily="34" charset="0"/>
              </a:rPr>
              <a:t>•	</a:t>
            </a:r>
            <a:r>
              <a:rPr lang="en-US" sz="1400" kern="1200" dirty="0">
                <a:solidFill>
                  <a:srgbClr val="4F81BD">
                    <a:lumMod val="50000"/>
                  </a:srgbClr>
                </a:solidFill>
                <a:latin typeface="Arial" panose="020B0604020202020204" pitchFamily="34" charset="0"/>
                <a:cs typeface="Arial" panose="020B0604020202020204" pitchFamily="34" charset="0"/>
              </a:rPr>
              <a:t>Using Spectral Clustering we got </a:t>
            </a:r>
            <a:r>
              <a:rPr lang="en-US" sz="1400" b="1" kern="1200" dirty="0">
                <a:solidFill>
                  <a:srgbClr val="4F81BD">
                    <a:lumMod val="50000"/>
                  </a:srgbClr>
                </a:solidFill>
                <a:latin typeface="Arial" panose="020B0604020202020204" pitchFamily="34" charset="0"/>
                <a:cs typeface="Arial" panose="020B0604020202020204" pitchFamily="34" charset="0"/>
              </a:rPr>
              <a:t>2 clusters </a:t>
            </a:r>
            <a:r>
              <a:rPr lang="en-US" sz="1400" kern="1200" dirty="0">
                <a:solidFill>
                  <a:srgbClr val="4F81BD">
                    <a:lumMod val="50000"/>
                  </a:srgbClr>
                </a:solidFill>
                <a:latin typeface="Arial" panose="020B0604020202020204" pitchFamily="34" charset="0"/>
                <a:cs typeface="Arial" panose="020B0604020202020204" pitchFamily="34" charset="0"/>
              </a:rPr>
              <a:t>.</a:t>
            </a:r>
          </a:p>
          <a:p>
            <a:pPr marL="183516" marR="0" lvl="0" indent="0" algn="just" defTabSz="914400" rtl="0" eaLnBrk="1" fontAlgn="auto" latinLnBrk="0" hangingPunct="1">
              <a:lnSpc>
                <a:spcPct val="100000"/>
              </a:lnSpc>
              <a:spcBef>
                <a:spcPts val="325"/>
              </a:spcBef>
              <a:spcAft>
                <a:spcPts val="300"/>
              </a:spcAft>
              <a:buClrTx/>
              <a:buSzTx/>
              <a:buFontTx/>
              <a:buBlip>
                <a:blip r:embed="rId2">
                  <a:extLst>
                    <a:ext uri="{96DAC541-7B7A-43D3-8B79-37D633B846F1}">
                      <asvg:svgBlip xmlns:lc="http://schemas.openxmlformats.org/drawingml/2006/lockedCanvas" xmlns="" xmlns:asvg="http://schemas.microsoft.com/office/drawing/2016/SVG/main" r:embed="rId3"/>
                    </a:ext>
                  </a:extLst>
                </a:blip>
              </a:buBlip>
              <a:tabLst>
                <a:tab pos="419100" algn="l"/>
                <a:tab pos="419734" algn="l"/>
              </a:tabLst>
              <a:defRPr/>
            </a:pPr>
            <a:endParaRPr lang="en-US" sz="1400" kern="1200" dirty="0">
              <a:solidFill>
                <a:srgbClr val="4F81BD">
                  <a:lumMod val="50000"/>
                </a:srgbClr>
              </a:solidFill>
              <a:latin typeface="Arial" panose="020B0604020202020204" pitchFamily="34" charset="0"/>
              <a:cs typeface="Arial" panose="020B0604020202020204" pitchFamily="34" charset="0"/>
            </a:endParaRPr>
          </a:p>
          <a:p>
            <a:pPr marL="183516" marR="0" lvl="0" indent="0" algn="just" defTabSz="914400" rtl="0" eaLnBrk="1" fontAlgn="auto" latinLnBrk="0" hangingPunct="1">
              <a:lnSpc>
                <a:spcPct val="100000"/>
              </a:lnSpc>
              <a:spcBef>
                <a:spcPts val="325"/>
              </a:spcBef>
              <a:spcAft>
                <a:spcPts val="300"/>
              </a:spcAft>
              <a:buClrTx/>
              <a:buSzTx/>
              <a:buFontTx/>
              <a:buBlip>
                <a:blip r:embed="rId2">
                  <a:extLst>
                    <a:ext uri="{96DAC541-7B7A-43D3-8B79-37D633B846F1}">
                      <asvg:svgBlip xmlns:lc="http://schemas.openxmlformats.org/drawingml/2006/lockedCanvas" xmlns="" xmlns:asvg="http://schemas.microsoft.com/office/drawing/2016/SVG/main" r:embed="rId3"/>
                    </a:ext>
                  </a:extLst>
                </a:blip>
              </a:buBlip>
              <a:tabLst>
                <a:tab pos="419100" algn="l"/>
                <a:tab pos="419734" algn="l"/>
              </a:tabLst>
              <a:defRPr/>
            </a:pPr>
            <a:r>
              <a:rPr lang="en-US" sz="1400" kern="1200" dirty="0">
                <a:solidFill>
                  <a:srgbClr val="4F81BD">
                    <a:lumMod val="50000"/>
                  </a:srgbClr>
                </a:solidFill>
                <a:latin typeface="Arial" panose="020B0604020202020204" pitchFamily="34" charset="0"/>
                <a:cs typeface="Arial" panose="020B0604020202020204" pitchFamily="34" charset="0"/>
              </a:rPr>
              <a:t>•	Using K-Means Clustering Silhouette score closest to 1 is considered as best and its respective value shown the optimal no. of clusters for the given dataset data.., </a:t>
            </a:r>
            <a:r>
              <a:rPr lang="en-US" sz="1400" b="1" kern="1200" dirty="0">
                <a:solidFill>
                  <a:srgbClr val="4F81BD">
                    <a:lumMod val="50000"/>
                  </a:srgbClr>
                </a:solidFill>
                <a:latin typeface="Arial" panose="020B0604020202020204" pitchFamily="34" charset="0"/>
                <a:cs typeface="Arial" panose="020B0604020202020204" pitchFamily="34" charset="0"/>
              </a:rPr>
              <a:t>Here 2 No</a:t>
            </a:r>
            <a:r>
              <a:rPr lang="en-US" sz="1400" kern="1200" dirty="0">
                <a:solidFill>
                  <a:srgbClr val="4F81BD">
                    <a:lumMod val="50000"/>
                  </a:srgbClr>
                </a:solidFill>
                <a:latin typeface="Arial" panose="020B0604020202020204" pitchFamily="34" charset="0"/>
                <a:cs typeface="Arial" panose="020B0604020202020204" pitchFamily="34" charset="0"/>
              </a:rPr>
              <a:t>. of clusters are optimal number of clusters because its respective silhouette score 0.6 was the highest amongst all </a:t>
            </a:r>
            <a:r>
              <a:rPr lang="en-US" sz="1400" kern="1200" dirty="0" smtClean="0">
                <a:solidFill>
                  <a:srgbClr val="4F81BD">
                    <a:lumMod val="50000"/>
                  </a:srgbClr>
                </a:solidFill>
                <a:latin typeface="Arial" panose="020B0604020202020204" pitchFamily="34" charset="0"/>
                <a:cs typeface="Arial" panose="020B0604020202020204" pitchFamily="34" charset="0"/>
              </a:rPr>
              <a:t>..,</a:t>
            </a:r>
            <a:endParaRPr lang="en-US" sz="1400" kern="1200" dirty="0">
              <a:solidFill>
                <a:srgbClr val="4F81BD">
                  <a:lumMod val="50000"/>
                </a:srgbClr>
              </a:solidFill>
              <a:latin typeface="Arial" panose="020B0604020202020204" pitchFamily="34" charset="0"/>
              <a:cs typeface="Arial" panose="020B0604020202020204" pitchFamily="34" charset="0"/>
            </a:endParaRPr>
          </a:p>
          <a:p>
            <a:pPr marL="183516" marR="0" lvl="0" indent="0" algn="just" defTabSz="914400" rtl="0" eaLnBrk="1" fontAlgn="auto" latinLnBrk="0" hangingPunct="1">
              <a:lnSpc>
                <a:spcPct val="100000"/>
              </a:lnSpc>
              <a:spcBef>
                <a:spcPts val="325"/>
              </a:spcBef>
              <a:spcAft>
                <a:spcPts val="300"/>
              </a:spcAft>
              <a:buClrTx/>
              <a:buSzTx/>
              <a:buFontTx/>
              <a:buBlip>
                <a:blip r:embed="rId2">
                  <a:extLst>
                    <a:ext uri="{96DAC541-7B7A-43D3-8B79-37D633B846F1}">
                      <asvg:svgBlip xmlns:lc="http://schemas.openxmlformats.org/drawingml/2006/lockedCanvas" xmlns="" xmlns:asvg="http://schemas.microsoft.com/office/drawing/2016/SVG/main" r:embed="rId3"/>
                    </a:ext>
                  </a:extLst>
                </a:blip>
              </a:buBlip>
              <a:tabLst>
                <a:tab pos="419100" algn="l"/>
                <a:tab pos="419734" algn="l"/>
              </a:tabLst>
              <a:defRPr/>
            </a:pPr>
            <a:r>
              <a:rPr lang="en-US" sz="1400" kern="1200" dirty="0">
                <a:solidFill>
                  <a:srgbClr val="4F81BD">
                    <a:lumMod val="50000"/>
                  </a:srgbClr>
                </a:solidFill>
                <a:latin typeface="Arial" panose="020B0604020202020204" pitchFamily="34" charset="0"/>
                <a:cs typeface="Arial" panose="020B0604020202020204" pitchFamily="34" charset="0"/>
              </a:rPr>
              <a:t>•	Spectral Clustering </a:t>
            </a:r>
          </a:p>
          <a:p>
            <a:pPr marL="183516" marR="0" lvl="0" indent="0" algn="just" defTabSz="914400" rtl="0" eaLnBrk="1" fontAlgn="auto" latinLnBrk="0" hangingPunct="1">
              <a:lnSpc>
                <a:spcPct val="100000"/>
              </a:lnSpc>
              <a:spcBef>
                <a:spcPts val="325"/>
              </a:spcBef>
              <a:spcAft>
                <a:spcPts val="300"/>
              </a:spcAft>
              <a:buClrTx/>
              <a:buSzTx/>
              <a:buFontTx/>
              <a:buBlip>
                <a:blip r:embed="rId2">
                  <a:extLst>
                    <a:ext uri="{96DAC541-7B7A-43D3-8B79-37D633B846F1}">
                      <asvg:svgBlip xmlns:lc="http://schemas.openxmlformats.org/drawingml/2006/lockedCanvas" xmlns="" xmlns:asvg="http://schemas.microsoft.com/office/drawing/2016/SVG/main" r:embed="rId3"/>
                    </a:ext>
                  </a:extLst>
                </a:blip>
              </a:buBlip>
              <a:tabLst>
                <a:tab pos="419100" algn="l"/>
                <a:tab pos="419734" algn="l"/>
              </a:tabLst>
              <a:defRPr/>
            </a:pPr>
            <a:r>
              <a:rPr lang="en-US" sz="1400" kern="1200" dirty="0">
                <a:solidFill>
                  <a:srgbClr val="4F81BD">
                    <a:lumMod val="50000"/>
                  </a:srgbClr>
                </a:solidFill>
                <a:latin typeface="Arial" panose="020B0604020202020204" pitchFamily="34" charset="0"/>
                <a:cs typeface="Arial" panose="020B0604020202020204" pitchFamily="34" charset="0"/>
              </a:rPr>
              <a:t>•	K –Modes</a:t>
            </a:r>
          </a:p>
          <a:p>
            <a:pPr marL="183516" marR="0" lvl="0" indent="0" algn="just" defTabSz="914400" rtl="0" eaLnBrk="1" fontAlgn="auto" latinLnBrk="0" hangingPunct="1">
              <a:lnSpc>
                <a:spcPct val="100000"/>
              </a:lnSpc>
              <a:spcBef>
                <a:spcPts val="325"/>
              </a:spcBef>
              <a:spcAft>
                <a:spcPts val="300"/>
              </a:spcAft>
              <a:buClrTx/>
              <a:buSzTx/>
              <a:buFontTx/>
              <a:buBlip>
                <a:blip r:embed="rId2">
                  <a:extLst>
                    <a:ext uri="{96DAC541-7B7A-43D3-8B79-37D633B846F1}">
                      <asvg:svgBlip xmlns:lc="http://schemas.openxmlformats.org/drawingml/2006/lockedCanvas" xmlns="" xmlns:asvg="http://schemas.microsoft.com/office/drawing/2016/SVG/main" r:embed="rId3"/>
                    </a:ext>
                  </a:extLst>
                </a:blip>
              </a:buBlip>
              <a:tabLst>
                <a:tab pos="419100" algn="l"/>
                <a:tab pos="419734" algn="l"/>
              </a:tabLst>
              <a:defRPr/>
            </a:pPr>
            <a:r>
              <a:rPr lang="en-US" sz="1400" kern="1200" dirty="0">
                <a:solidFill>
                  <a:srgbClr val="4F81BD">
                    <a:lumMod val="50000"/>
                  </a:srgbClr>
                </a:solidFill>
                <a:latin typeface="Arial" panose="020B0604020202020204" pitchFamily="34" charset="0"/>
                <a:cs typeface="Arial" panose="020B0604020202020204" pitchFamily="34" charset="0"/>
              </a:rPr>
              <a:t>•	DB Scan</a:t>
            </a:r>
          </a:p>
          <a:p>
            <a:pPr marL="183516" marR="0" lvl="0" indent="0" algn="just" defTabSz="914400" rtl="0" eaLnBrk="1" fontAlgn="auto" latinLnBrk="0" hangingPunct="1">
              <a:lnSpc>
                <a:spcPct val="100000"/>
              </a:lnSpc>
              <a:spcBef>
                <a:spcPts val="325"/>
              </a:spcBef>
              <a:spcAft>
                <a:spcPts val="300"/>
              </a:spcAft>
              <a:buClrTx/>
              <a:buSzTx/>
              <a:buFontTx/>
              <a:buBlip>
                <a:blip r:embed="rId2">
                  <a:extLst>
                    <a:ext uri="{96DAC541-7B7A-43D3-8B79-37D633B846F1}">
                      <asvg:svgBlip xmlns:lc="http://schemas.openxmlformats.org/drawingml/2006/lockedCanvas" xmlns="" xmlns:asvg="http://schemas.microsoft.com/office/drawing/2016/SVG/main" r:embed="rId3"/>
                    </a:ext>
                  </a:extLst>
                </a:blip>
              </a:buBlip>
              <a:tabLst>
                <a:tab pos="419100" algn="l"/>
                <a:tab pos="419734" algn="l"/>
              </a:tabLst>
              <a:defRPr/>
            </a:pPr>
            <a:r>
              <a:rPr lang="en-US" sz="1400" kern="1200" dirty="0">
                <a:solidFill>
                  <a:srgbClr val="4F81BD">
                    <a:lumMod val="50000"/>
                  </a:srgbClr>
                </a:solidFill>
                <a:latin typeface="Arial" panose="020B0604020202020204" pitchFamily="34" charset="0"/>
                <a:cs typeface="Arial" panose="020B0604020202020204" pitchFamily="34" charset="0"/>
              </a:rPr>
              <a:t>•	K- Means</a:t>
            </a:r>
          </a:p>
          <a:p>
            <a:pPr marL="183516" marR="0" lvl="0" indent="0" algn="just" defTabSz="914400" rtl="0" eaLnBrk="1" fontAlgn="auto" latinLnBrk="0" hangingPunct="1">
              <a:lnSpc>
                <a:spcPct val="100000"/>
              </a:lnSpc>
              <a:spcBef>
                <a:spcPts val="325"/>
              </a:spcBef>
              <a:spcAft>
                <a:spcPts val="300"/>
              </a:spcAft>
              <a:buClrTx/>
              <a:buSzTx/>
              <a:buFontTx/>
              <a:buBlip>
                <a:blip r:embed="rId2">
                  <a:extLst>
                    <a:ext uri="{96DAC541-7B7A-43D3-8B79-37D633B846F1}">
                      <asvg:svgBlip xmlns:lc="http://schemas.openxmlformats.org/drawingml/2006/lockedCanvas" xmlns="" xmlns:asvg="http://schemas.microsoft.com/office/drawing/2016/SVG/main" r:embed="rId3"/>
                    </a:ext>
                  </a:extLst>
                </a:blip>
              </a:buBlip>
              <a:tabLst>
                <a:tab pos="419100" algn="l"/>
                <a:tab pos="419734" algn="l"/>
              </a:tabLst>
              <a:defRPr/>
            </a:pPr>
            <a:r>
              <a:rPr lang="en-US" sz="1400" kern="1200" dirty="0">
                <a:solidFill>
                  <a:srgbClr val="4F81BD">
                    <a:lumMod val="50000"/>
                  </a:srgbClr>
                </a:solidFill>
                <a:latin typeface="Arial" panose="020B0604020202020204" pitchFamily="34" charset="0"/>
                <a:cs typeface="Arial" panose="020B0604020202020204" pitchFamily="34" charset="0"/>
              </a:rPr>
              <a:t>•	Hierarchical agglomerative </a:t>
            </a:r>
          </a:p>
        </p:txBody>
      </p:sp>
    </p:spTree>
    <p:extLst>
      <p:ext uri="{BB962C8B-B14F-4D97-AF65-F5344CB8AC3E}">
        <p14:creationId xmlns:p14="http://schemas.microsoft.com/office/powerpoint/2010/main" val="125870499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520600" cy="572700"/>
          </a:xfrm>
        </p:spPr>
        <p:txBody>
          <a:bodyPr/>
          <a:lstStyle/>
          <a:p>
            <a:r>
              <a:rPr lang="en-US" sz="3200" dirty="0" smtClean="0">
                <a:latin typeface="+mn-lt"/>
              </a:rPr>
              <a:t>Final Conclusions ..</a:t>
            </a:r>
            <a:endParaRPr lang="en-IN" sz="3200" dirty="0">
              <a:latin typeface="+mn-lt"/>
            </a:endParaRPr>
          </a:p>
        </p:txBody>
      </p:sp>
      <p:sp>
        <p:nvSpPr>
          <p:cNvPr id="3" name="Text Placeholder 2"/>
          <p:cNvSpPr>
            <a:spLocks noGrp="1"/>
          </p:cNvSpPr>
          <p:nvPr>
            <p:ph type="body" idx="1"/>
          </p:nvPr>
        </p:nvSpPr>
        <p:spPr>
          <a:xfrm>
            <a:off x="311700" y="590550"/>
            <a:ext cx="8520600" cy="4495800"/>
          </a:xfrm>
        </p:spPr>
        <p:txBody>
          <a:bodyPr/>
          <a:lstStyle/>
          <a:p>
            <a:r>
              <a:rPr lang="en-US" sz="1400" b="1" dirty="0" smtClean="0">
                <a:latin typeface="+mn-lt"/>
              </a:rPr>
              <a:t>For </a:t>
            </a:r>
            <a:r>
              <a:rPr lang="en-US" sz="1400" b="1" dirty="0" err="1" smtClean="0">
                <a:latin typeface="+mn-lt"/>
              </a:rPr>
              <a:t>NetFlix</a:t>
            </a:r>
            <a:r>
              <a:rPr lang="en-US" sz="1400" b="1" dirty="0" smtClean="0">
                <a:latin typeface="+mn-lt"/>
              </a:rPr>
              <a:t> Movies  , </a:t>
            </a:r>
            <a:r>
              <a:rPr lang="en-US" sz="1400" dirty="0" smtClean="0">
                <a:latin typeface="+mn-lt"/>
              </a:rPr>
              <a:t>International Movies with genres as Drama ,Comedy &amp;  thriller etc. having duration of 90-110 </a:t>
            </a:r>
            <a:r>
              <a:rPr lang="en-US" sz="1400" dirty="0" err="1" smtClean="0">
                <a:latin typeface="+mn-lt"/>
              </a:rPr>
              <a:t>mins</a:t>
            </a:r>
            <a:r>
              <a:rPr lang="en-US" sz="1400" dirty="0" smtClean="0">
                <a:latin typeface="+mn-lt"/>
              </a:rPr>
              <a:t> are the most preferred ones , and are the safe bet for good viewership and for attracting more new subscriptions.., also people like to watch actors like </a:t>
            </a:r>
            <a:r>
              <a:rPr lang="en-US" sz="1400" dirty="0" err="1" smtClean="0">
                <a:latin typeface="+mn-lt"/>
              </a:rPr>
              <a:t>Anupam</a:t>
            </a:r>
            <a:r>
              <a:rPr lang="en-US" sz="1400" dirty="0" smtClean="0">
                <a:latin typeface="+mn-lt"/>
              </a:rPr>
              <a:t> </a:t>
            </a:r>
            <a:r>
              <a:rPr lang="en-US" sz="1400" dirty="0" err="1" smtClean="0">
                <a:latin typeface="+mn-lt"/>
              </a:rPr>
              <a:t>Kher</a:t>
            </a:r>
            <a:r>
              <a:rPr lang="en-US" sz="1400" dirty="0" smtClean="0">
                <a:latin typeface="+mn-lt"/>
              </a:rPr>
              <a:t> , </a:t>
            </a:r>
            <a:r>
              <a:rPr lang="en-US" sz="1400" dirty="0" err="1" smtClean="0">
                <a:latin typeface="+mn-lt"/>
              </a:rPr>
              <a:t>Shahrukh</a:t>
            </a:r>
            <a:r>
              <a:rPr lang="en-US" sz="1400" dirty="0" smtClean="0">
                <a:latin typeface="+mn-lt"/>
              </a:rPr>
              <a:t> Khan , Akshay Kumar , </a:t>
            </a:r>
            <a:r>
              <a:rPr lang="en-US" sz="1400" dirty="0" err="1" smtClean="0">
                <a:latin typeface="+mn-lt"/>
              </a:rPr>
              <a:t>Kareena</a:t>
            </a:r>
            <a:r>
              <a:rPr lang="en-US" sz="1400" dirty="0" smtClean="0">
                <a:latin typeface="+mn-lt"/>
              </a:rPr>
              <a:t> Kapoor , </a:t>
            </a:r>
            <a:r>
              <a:rPr lang="en-US" sz="1400" dirty="0" err="1" smtClean="0">
                <a:latin typeface="+mn-lt"/>
              </a:rPr>
              <a:t>Boman</a:t>
            </a:r>
            <a:r>
              <a:rPr lang="en-US" sz="1400" dirty="0" smtClean="0">
                <a:latin typeface="+mn-lt"/>
              </a:rPr>
              <a:t> </a:t>
            </a:r>
            <a:r>
              <a:rPr lang="en-US" sz="1400" dirty="0" err="1" smtClean="0">
                <a:latin typeface="+mn-lt"/>
              </a:rPr>
              <a:t>Irani</a:t>
            </a:r>
            <a:r>
              <a:rPr lang="en-US" sz="1400" dirty="0" smtClean="0">
                <a:latin typeface="+mn-lt"/>
              </a:rPr>
              <a:t> , </a:t>
            </a:r>
            <a:r>
              <a:rPr lang="en-US" sz="1400" dirty="0" err="1" smtClean="0">
                <a:latin typeface="+mn-lt"/>
              </a:rPr>
              <a:t>Paresh</a:t>
            </a:r>
            <a:r>
              <a:rPr lang="en-US" sz="1400" dirty="0" smtClean="0">
                <a:latin typeface="+mn-lt"/>
              </a:rPr>
              <a:t> </a:t>
            </a:r>
            <a:r>
              <a:rPr lang="en-US" sz="1400" dirty="0" err="1" smtClean="0">
                <a:latin typeface="+mn-lt"/>
              </a:rPr>
              <a:t>Rawal</a:t>
            </a:r>
            <a:r>
              <a:rPr lang="en-US" sz="1400" dirty="0" smtClean="0">
                <a:latin typeface="+mn-lt"/>
              </a:rPr>
              <a:t> etc.</a:t>
            </a:r>
          </a:p>
          <a:p>
            <a:pPr marL="114300" indent="0">
              <a:buNone/>
            </a:pPr>
            <a:endParaRPr lang="en-IN" sz="1400" dirty="0" smtClean="0">
              <a:latin typeface="+mn-lt"/>
            </a:endParaRPr>
          </a:p>
          <a:p>
            <a:r>
              <a:rPr lang="en-US" sz="1400" b="1" dirty="0" smtClean="0">
                <a:latin typeface="+mn-lt"/>
              </a:rPr>
              <a:t>For </a:t>
            </a:r>
            <a:r>
              <a:rPr lang="en-US" sz="1400" b="1" dirty="0" err="1" smtClean="0">
                <a:latin typeface="+mn-lt"/>
              </a:rPr>
              <a:t>NetFlix</a:t>
            </a:r>
            <a:r>
              <a:rPr lang="en-US" sz="1400" b="1" dirty="0" smtClean="0">
                <a:latin typeface="+mn-lt"/>
              </a:rPr>
              <a:t> TV shows </a:t>
            </a:r>
            <a:r>
              <a:rPr lang="en-US" sz="1400" dirty="0" smtClean="0">
                <a:latin typeface="+mn-lt"/>
              </a:rPr>
              <a:t>, we recommend to introduce  international  TV shows , followed by Drama , Comedy and Crime related series  between October to January period with actors like Takahiro Sakurai , Junichi </a:t>
            </a:r>
            <a:r>
              <a:rPr lang="en-US" sz="1400" dirty="0" err="1" smtClean="0">
                <a:latin typeface="+mn-lt"/>
              </a:rPr>
              <a:t>Suwabe</a:t>
            </a:r>
            <a:r>
              <a:rPr lang="en-US" sz="1400" dirty="0" smtClean="0">
                <a:latin typeface="+mn-lt"/>
              </a:rPr>
              <a:t> , Yuki </a:t>
            </a:r>
            <a:r>
              <a:rPr lang="en-US" sz="1400" dirty="0" err="1" smtClean="0">
                <a:latin typeface="+mn-lt"/>
              </a:rPr>
              <a:t>Kaji</a:t>
            </a:r>
            <a:r>
              <a:rPr lang="en-US" sz="1400" dirty="0" smtClean="0">
                <a:latin typeface="+mn-lt"/>
              </a:rPr>
              <a:t> </a:t>
            </a:r>
            <a:r>
              <a:rPr lang="en-US" sz="1400" dirty="0" err="1" smtClean="0">
                <a:latin typeface="+mn-lt"/>
              </a:rPr>
              <a:t>etc</a:t>
            </a:r>
            <a:r>
              <a:rPr lang="en-US" sz="1400" dirty="0" smtClean="0">
                <a:latin typeface="+mn-lt"/>
              </a:rPr>
              <a:t> , this would be safe &amp; profitable bet as there will be more chance of the show getting hit .,</a:t>
            </a:r>
            <a:endParaRPr lang="en-IN" sz="1400" dirty="0" smtClean="0">
              <a:latin typeface="+mn-lt"/>
            </a:endParaRPr>
          </a:p>
          <a:p>
            <a:r>
              <a:rPr lang="en-US" sz="1400" dirty="0" smtClean="0">
                <a:latin typeface="+mn-lt"/>
              </a:rPr>
              <a:t>As far as </a:t>
            </a:r>
            <a:r>
              <a:rPr lang="en-US" sz="1400" b="1" dirty="0" smtClean="0">
                <a:latin typeface="+mn-lt"/>
              </a:rPr>
              <a:t>Clustering</a:t>
            </a:r>
            <a:r>
              <a:rPr lang="en-US" sz="1400" dirty="0" smtClean="0">
                <a:latin typeface="+mn-lt"/>
              </a:rPr>
              <a:t> is concerned of the given dataset ,Some algorithms are forming 3 clusters and majority of them 2 ,so we can conclude as the total clusters formed on our dataset in most of the cases is between 2 clusters .</a:t>
            </a:r>
          </a:p>
          <a:p>
            <a:r>
              <a:rPr lang="en-US" sz="1400" b="1" spc="-5" dirty="0" smtClean="0">
                <a:solidFill>
                  <a:schemeClr val="accent1">
                    <a:lumMod val="50000"/>
                  </a:schemeClr>
                </a:solidFill>
                <a:latin typeface="Arial" panose="020B0604020202020204" pitchFamily="34" charset="0"/>
                <a:cs typeface="Arial" panose="020B0604020202020204" pitchFamily="34" charset="0"/>
              </a:rPr>
              <a:t>Content wise </a:t>
            </a:r>
            <a:r>
              <a:rPr lang="en-US" sz="1400" spc="-5" dirty="0" smtClean="0">
                <a:solidFill>
                  <a:schemeClr val="accent1">
                    <a:lumMod val="50000"/>
                  </a:schemeClr>
                </a:solidFill>
                <a:latin typeface="Arial" panose="020B0604020202020204" pitchFamily="34" charset="0"/>
                <a:cs typeface="Arial" panose="020B0604020202020204" pitchFamily="34" charset="0"/>
              </a:rPr>
              <a:t>USA, India, </a:t>
            </a:r>
            <a:r>
              <a:rPr lang="en-US" sz="1400" dirty="0" smtClean="0">
                <a:solidFill>
                  <a:schemeClr val="accent1">
                    <a:lumMod val="50000"/>
                  </a:schemeClr>
                </a:solidFill>
                <a:latin typeface="Arial" panose="020B0604020202020204" pitchFamily="34" charset="0"/>
                <a:cs typeface="Arial" panose="020B0604020202020204" pitchFamily="34" charset="0"/>
              </a:rPr>
              <a:t> </a:t>
            </a:r>
            <a:r>
              <a:rPr lang="en-US" sz="1400" spc="-5" dirty="0" smtClean="0">
                <a:solidFill>
                  <a:schemeClr val="accent1">
                    <a:lumMod val="50000"/>
                  </a:schemeClr>
                </a:solidFill>
                <a:latin typeface="Arial" panose="020B0604020202020204" pitchFamily="34" charset="0"/>
                <a:cs typeface="Arial" panose="020B0604020202020204" pitchFamily="34" charset="0"/>
              </a:rPr>
              <a:t>United Kingdom, Canada, and Egypt are </a:t>
            </a:r>
            <a:r>
              <a:rPr lang="en-US" sz="1400" dirty="0" smtClean="0">
                <a:solidFill>
                  <a:schemeClr val="accent1">
                    <a:lumMod val="50000"/>
                  </a:schemeClr>
                </a:solidFill>
                <a:latin typeface="Arial" panose="020B0604020202020204" pitchFamily="34" charset="0"/>
                <a:cs typeface="Arial" panose="020B0604020202020204" pitchFamily="34" charset="0"/>
              </a:rPr>
              <a:t>the top five </a:t>
            </a:r>
            <a:r>
              <a:rPr lang="en-US" sz="1400" spc="-5" dirty="0" smtClean="0">
                <a:solidFill>
                  <a:schemeClr val="accent1">
                    <a:lumMod val="50000"/>
                  </a:schemeClr>
                </a:solidFill>
                <a:latin typeface="Arial" panose="020B0604020202020204" pitchFamily="34" charset="0"/>
                <a:cs typeface="Arial" panose="020B0604020202020204" pitchFamily="34" charset="0"/>
              </a:rPr>
              <a:t>countries .</a:t>
            </a:r>
          </a:p>
          <a:p>
            <a:r>
              <a:rPr lang="en-US" sz="1400" b="1" dirty="0" smtClean="0">
                <a:latin typeface="+mn-lt"/>
              </a:rPr>
              <a:t>From 2010 to 2019 </a:t>
            </a:r>
            <a:r>
              <a:rPr lang="en-US" sz="1400" dirty="0" smtClean="0">
                <a:latin typeface="+mn-lt"/>
              </a:rPr>
              <a:t>, Yes the number of TV Shows released have more than tripled in number but between 2015 to 2019 still the number of Movies added is much more than </a:t>
            </a:r>
            <a:r>
              <a:rPr lang="en-US" sz="1400" dirty="0" err="1" smtClean="0">
                <a:latin typeface="+mn-lt"/>
              </a:rPr>
              <a:t>Tv</a:t>
            </a:r>
            <a:r>
              <a:rPr lang="en-US" sz="1400" dirty="0" smtClean="0">
                <a:latin typeface="+mn-lt"/>
              </a:rPr>
              <a:t> shows , but from 2019-20 within this particular year the TV Shows added are much more than Movies .</a:t>
            </a:r>
          </a:p>
          <a:p>
            <a:endParaRPr lang="en-IN" sz="1400" dirty="0" smtClean="0">
              <a:latin typeface="+mn-lt"/>
            </a:endParaRPr>
          </a:p>
          <a:p>
            <a:endParaRPr lang="en-IN" sz="1400" dirty="0">
              <a:latin typeface="+mn-lt"/>
            </a:endParaRPr>
          </a:p>
        </p:txBody>
      </p:sp>
    </p:spTree>
    <p:extLst>
      <p:ext uri="{BB962C8B-B14F-4D97-AF65-F5344CB8AC3E}">
        <p14:creationId xmlns:p14="http://schemas.microsoft.com/office/powerpoint/2010/main" val="29643664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80372" y="1686988"/>
            <a:ext cx="4176395" cy="1092200"/>
          </a:xfrm>
          <a:prstGeom prst="rect">
            <a:avLst/>
          </a:prstGeom>
        </p:spPr>
        <p:txBody>
          <a:bodyPr vert="horz" wrap="square" lIns="0" tIns="12700" rIns="0" bIns="0" rtlCol="0">
            <a:spAutoFit/>
          </a:bodyPr>
          <a:lstStyle/>
          <a:p>
            <a:pPr marL="12700" algn="ctr">
              <a:lnSpc>
                <a:spcPct val="100000"/>
              </a:lnSpc>
              <a:spcBef>
                <a:spcPts val="100"/>
              </a:spcBef>
            </a:pPr>
            <a:r>
              <a:rPr sz="7000" spc="-10" dirty="0">
                <a:latin typeface="+mn-lt"/>
              </a:rPr>
              <a:t>Thank</a:t>
            </a:r>
            <a:r>
              <a:rPr sz="7000" spc="-90" dirty="0">
                <a:latin typeface="+mn-lt"/>
              </a:rPr>
              <a:t> </a:t>
            </a:r>
            <a:r>
              <a:rPr sz="7000" spc="-30" dirty="0">
                <a:latin typeface="+mn-lt"/>
              </a:rPr>
              <a:t>you</a:t>
            </a:r>
            <a:endParaRPr sz="7000" dirty="0">
              <a:latin typeface="+mn-lt"/>
            </a:endParaRPr>
          </a:p>
        </p:txBody>
      </p:sp>
    </p:spTree>
    <p:extLst>
      <p:ext uri="{BB962C8B-B14F-4D97-AF65-F5344CB8AC3E}">
        <p14:creationId xmlns:p14="http://schemas.microsoft.com/office/powerpoint/2010/main" val="41259456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D56455-9025-37E1-8CFA-FA20970D5B7F}"/>
              </a:ext>
            </a:extLst>
          </p:cNvPr>
          <p:cNvSpPr txBox="1"/>
          <p:nvPr/>
        </p:nvSpPr>
        <p:spPr>
          <a:xfrm>
            <a:off x="304800" y="1123950"/>
            <a:ext cx="6934200" cy="2577629"/>
          </a:xfrm>
          <a:prstGeom prst="rect">
            <a:avLst/>
          </a:prstGeom>
          <a:noFill/>
        </p:spPr>
        <p:txBody>
          <a:bodyPr wrap="square">
            <a:spAutoFit/>
          </a:bodyPr>
          <a:lstStyle/>
          <a:p>
            <a:pPr marL="135255" algn="just">
              <a:spcBef>
                <a:spcPts val="309"/>
              </a:spcBef>
              <a:tabLst>
                <a:tab pos="551180" algn="l"/>
                <a:tab pos="551815" algn="l"/>
              </a:tabLst>
            </a:pPr>
            <a:r>
              <a:rPr lang="en-US" b="1" spc="-5" dirty="0">
                <a:solidFill>
                  <a:schemeClr val="accent1">
                    <a:lumMod val="50000"/>
                  </a:schemeClr>
                </a:solidFill>
                <a:latin typeface="Arial" panose="020B0604020202020204" pitchFamily="34" charset="0"/>
                <a:cs typeface="Arial" panose="020B0604020202020204" pitchFamily="34" charset="0"/>
              </a:rPr>
              <a:t>5.   cast </a:t>
            </a:r>
            <a:r>
              <a:rPr lang="en-US" b="1" dirty="0">
                <a:solidFill>
                  <a:schemeClr val="accent1">
                    <a:lumMod val="50000"/>
                  </a:schemeClr>
                </a:solidFill>
                <a:latin typeface="Arial" panose="020B0604020202020204" pitchFamily="34" charset="0"/>
                <a:cs typeface="Arial" panose="020B0604020202020204" pitchFamily="34" charset="0"/>
              </a:rPr>
              <a:t>: </a:t>
            </a:r>
            <a:r>
              <a:rPr lang="en-US" spc="-10" dirty="0">
                <a:solidFill>
                  <a:schemeClr val="accent1">
                    <a:lumMod val="50000"/>
                  </a:schemeClr>
                </a:solidFill>
                <a:latin typeface="Arial" panose="020B0604020202020204" pitchFamily="34" charset="0"/>
                <a:cs typeface="Arial" panose="020B0604020202020204" pitchFamily="34" charset="0"/>
              </a:rPr>
              <a:t>Actors involved </a:t>
            </a:r>
            <a:r>
              <a:rPr lang="en-US" spc="-5" dirty="0">
                <a:solidFill>
                  <a:schemeClr val="accent1">
                    <a:lumMod val="50000"/>
                  </a:schemeClr>
                </a:solidFill>
                <a:latin typeface="Arial" panose="020B0604020202020204" pitchFamily="34" charset="0"/>
                <a:cs typeface="Arial" panose="020B0604020202020204" pitchFamily="34" charset="0"/>
              </a:rPr>
              <a:t>in the </a:t>
            </a:r>
            <a:r>
              <a:rPr lang="en-US" spc="-10" dirty="0">
                <a:solidFill>
                  <a:schemeClr val="accent1">
                    <a:lumMod val="50000"/>
                  </a:schemeClr>
                </a:solidFill>
                <a:latin typeface="Arial" panose="020B0604020202020204" pitchFamily="34" charset="0"/>
                <a:cs typeface="Arial" panose="020B0604020202020204" pitchFamily="34" charset="0"/>
              </a:rPr>
              <a:t>movie </a:t>
            </a:r>
            <a:r>
              <a:rPr lang="en-US" spc="-5" dirty="0">
                <a:solidFill>
                  <a:schemeClr val="accent1">
                    <a:lumMod val="50000"/>
                  </a:schemeClr>
                </a:solidFill>
                <a:latin typeface="Arial" panose="020B0604020202020204" pitchFamily="34" charset="0"/>
                <a:cs typeface="Arial" panose="020B0604020202020204" pitchFamily="34" charset="0"/>
              </a:rPr>
              <a:t>/</a:t>
            </a:r>
            <a:r>
              <a:rPr lang="en-US" dirty="0">
                <a:solidFill>
                  <a:schemeClr val="accent1">
                    <a:lumMod val="50000"/>
                  </a:schemeClr>
                </a:solidFill>
                <a:latin typeface="Arial" panose="020B0604020202020204" pitchFamily="34" charset="0"/>
                <a:cs typeface="Arial" panose="020B0604020202020204" pitchFamily="34" charset="0"/>
              </a:rPr>
              <a:t> </a:t>
            </a:r>
            <a:r>
              <a:rPr lang="en-US" spc="-10" dirty="0">
                <a:solidFill>
                  <a:schemeClr val="accent1">
                    <a:lumMod val="50000"/>
                  </a:schemeClr>
                </a:solidFill>
                <a:latin typeface="Arial" panose="020B0604020202020204" pitchFamily="34" charset="0"/>
                <a:cs typeface="Arial" panose="020B0604020202020204" pitchFamily="34" charset="0"/>
              </a:rPr>
              <a:t>show</a:t>
            </a:r>
            <a:endParaRPr lang="en-US" dirty="0">
              <a:solidFill>
                <a:schemeClr val="accent1">
                  <a:lumMod val="50000"/>
                </a:schemeClr>
              </a:solidFill>
              <a:latin typeface="Arial" panose="020B0604020202020204" pitchFamily="34" charset="0"/>
              <a:cs typeface="Arial" panose="020B0604020202020204" pitchFamily="34" charset="0"/>
            </a:endParaRPr>
          </a:p>
          <a:p>
            <a:pPr marL="135255" algn="just">
              <a:spcBef>
                <a:spcPts val="305"/>
              </a:spcBef>
              <a:tabLst>
                <a:tab pos="551180" algn="l"/>
                <a:tab pos="551815" algn="l"/>
              </a:tabLst>
            </a:pPr>
            <a:r>
              <a:rPr lang="en-US" b="1" spc="-5" dirty="0">
                <a:solidFill>
                  <a:schemeClr val="accent1">
                    <a:lumMod val="50000"/>
                  </a:schemeClr>
                </a:solidFill>
                <a:latin typeface="Arial" panose="020B0604020202020204" pitchFamily="34" charset="0"/>
                <a:cs typeface="Arial" panose="020B0604020202020204" pitchFamily="34" charset="0"/>
              </a:rPr>
              <a:t>6.   country </a:t>
            </a:r>
            <a:r>
              <a:rPr lang="en-US" b="1" dirty="0">
                <a:solidFill>
                  <a:schemeClr val="accent1">
                    <a:lumMod val="50000"/>
                  </a:schemeClr>
                </a:solidFill>
                <a:latin typeface="Arial" panose="020B0604020202020204" pitchFamily="34" charset="0"/>
                <a:cs typeface="Arial" panose="020B0604020202020204" pitchFamily="34" charset="0"/>
              </a:rPr>
              <a:t>: </a:t>
            </a:r>
            <a:r>
              <a:rPr lang="en-US" spc="-5" dirty="0">
                <a:solidFill>
                  <a:schemeClr val="accent1">
                    <a:lumMod val="50000"/>
                  </a:schemeClr>
                </a:solidFill>
                <a:latin typeface="Arial" panose="020B0604020202020204" pitchFamily="34" charset="0"/>
                <a:cs typeface="Arial" panose="020B0604020202020204" pitchFamily="34" charset="0"/>
              </a:rPr>
              <a:t>Country </a:t>
            </a:r>
            <a:r>
              <a:rPr lang="en-US" spc="-10" dirty="0">
                <a:solidFill>
                  <a:schemeClr val="accent1">
                    <a:lumMod val="50000"/>
                  </a:schemeClr>
                </a:solidFill>
                <a:latin typeface="Arial" panose="020B0604020202020204" pitchFamily="34" charset="0"/>
                <a:cs typeface="Arial" panose="020B0604020202020204" pitchFamily="34" charset="0"/>
              </a:rPr>
              <a:t>where </a:t>
            </a:r>
            <a:r>
              <a:rPr lang="en-US" spc="-5" dirty="0">
                <a:solidFill>
                  <a:schemeClr val="accent1">
                    <a:lumMod val="50000"/>
                  </a:schemeClr>
                </a:solidFill>
                <a:latin typeface="Arial" panose="020B0604020202020204" pitchFamily="34" charset="0"/>
                <a:cs typeface="Arial" panose="020B0604020202020204" pitchFamily="34" charset="0"/>
              </a:rPr>
              <a:t>the </a:t>
            </a:r>
            <a:r>
              <a:rPr lang="en-US" spc="-10" dirty="0">
                <a:solidFill>
                  <a:schemeClr val="accent1">
                    <a:lumMod val="50000"/>
                  </a:schemeClr>
                </a:solidFill>
                <a:latin typeface="Arial" panose="020B0604020202020204" pitchFamily="34" charset="0"/>
                <a:cs typeface="Arial" panose="020B0604020202020204" pitchFamily="34" charset="0"/>
              </a:rPr>
              <a:t>movie </a:t>
            </a:r>
            <a:r>
              <a:rPr lang="en-US" spc="-5" dirty="0">
                <a:solidFill>
                  <a:schemeClr val="accent1">
                    <a:lumMod val="50000"/>
                  </a:schemeClr>
                </a:solidFill>
                <a:latin typeface="Arial" panose="020B0604020202020204" pitchFamily="34" charset="0"/>
                <a:cs typeface="Arial" panose="020B0604020202020204" pitchFamily="34" charset="0"/>
              </a:rPr>
              <a:t>/ show was</a:t>
            </a:r>
            <a:r>
              <a:rPr lang="en-US" spc="-10" dirty="0">
                <a:solidFill>
                  <a:schemeClr val="accent1">
                    <a:lumMod val="50000"/>
                  </a:schemeClr>
                </a:solidFill>
                <a:latin typeface="Arial" panose="020B0604020202020204" pitchFamily="34" charset="0"/>
                <a:cs typeface="Arial" panose="020B0604020202020204" pitchFamily="34" charset="0"/>
              </a:rPr>
              <a:t> produced</a:t>
            </a:r>
            <a:endParaRPr lang="en-US" dirty="0">
              <a:solidFill>
                <a:schemeClr val="accent1">
                  <a:lumMod val="50000"/>
                </a:schemeClr>
              </a:solidFill>
              <a:latin typeface="Arial" panose="020B0604020202020204" pitchFamily="34" charset="0"/>
              <a:cs typeface="Arial" panose="020B0604020202020204" pitchFamily="34" charset="0"/>
            </a:endParaRPr>
          </a:p>
          <a:p>
            <a:pPr marL="135255" algn="just">
              <a:spcBef>
                <a:spcPts val="305"/>
              </a:spcBef>
              <a:tabLst>
                <a:tab pos="551180" algn="l"/>
                <a:tab pos="551815" algn="l"/>
              </a:tabLst>
            </a:pPr>
            <a:r>
              <a:rPr lang="en-US" b="1" spc="-5" dirty="0">
                <a:solidFill>
                  <a:schemeClr val="accent1">
                    <a:lumMod val="50000"/>
                  </a:schemeClr>
                </a:solidFill>
                <a:latin typeface="Arial" panose="020B0604020202020204" pitchFamily="34" charset="0"/>
                <a:cs typeface="Arial" panose="020B0604020202020204" pitchFamily="34" charset="0"/>
              </a:rPr>
              <a:t>7.   </a:t>
            </a:r>
            <a:r>
              <a:rPr lang="en-US" b="1" spc="-5" dirty="0" err="1">
                <a:solidFill>
                  <a:schemeClr val="accent1">
                    <a:lumMod val="50000"/>
                  </a:schemeClr>
                </a:solidFill>
                <a:latin typeface="Arial" panose="020B0604020202020204" pitchFamily="34" charset="0"/>
                <a:cs typeface="Arial" panose="020B0604020202020204" pitchFamily="34" charset="0"/>
              </a:rPr>
              <a:t>date_added</a:t>
            </a:r>
            <a:r>
              <a:rPr lang="en-US" b="1" spc="-5" dirty="0">
                <a:solidFill>
                  <a:schemeClr val="accent1">
                    <a:lumMod val="50000"/>
                  </a:schemeClr>
                </a:solidFill>
                <a:latin typeface="Arial" panose="020B0604020202020204" pitchFamily="34" charset="0"/>
                <a:cs typeface="Arial" panose="020B0604020202020204" pitchFamily="34" charset="0"/>
              </a:rPr>
              <a:t> </a:t>
            </a:r>
            <a:r>
              <a:rPr lang="en-US" b="1" dirty="0">
                <a:solidFill>
                  <a:schemeClr val="accent1">
                    <a:lumMod val="50000"/>
                  </a:schemeClr>
                </a:solidFill>
                <a:latin typeface="Arial" panose="020B0604020202020204" pitchFamily="34" charset="0"/>
                <a:cs typeface="Arial" panose="020B0604020202020204" pitchFamily="34" charset="0"/>
              </a:rPr>
              <a:t>: </a:t>
            </a:r>
            <a:r>
              <a:rPr lang="en-US" spc="-5" dirty="0">
                <a:solidFill>
                  <a:schemeClr val="accent1">
                    <a:lumMod val="50000"/>
                  </a:schemeClr>
                </a:solidFill>
                <a:latin typeface="Arial" panose="020B0604020202020204" pitchFamily="34" charset="0"/>
                <a:cs typeface="Arial" panose="020B0604020202020204" pitchFamily="34" charset="0"/>
              </a:rPr>
              <a:t>Date it was added on</a:t>
            </a:r>
            <a:r>
              <a:rPr lang="en-US" spc="-20" dirty="0">
                <a:solidFill>
                  <a:schemeClr val="accent1">
                    <a:lumMod val="50000"/>
                  </a:schemeClr>
                </a:solidFill>
                <a:latin typeface="Arial" panose="020B0604020202020204" pitchFamily="34" charset="0"/>
                <a:cs typeface="Arial" panose="020B0604020202020204" pitchFamily="34" charset="0"/>
              </a:rPr>
              <a:t> </a:t>
            </a:r>
            <a:r>
              <a:rPr lang="en-US" spc="-10" dirty="0">
                <a:solidFill>
                  <a:schemeClr val="accent1">
                    <a:lumMod val="50000"/>
                  </a:schemeClr>
                </a:solidFill>
                <a:latin typeface="Arial" panose="020B0604020202020204" pitchFamily="34" charset="0"/>
                <a:cs typeface="Arial" panose="020B0604020202020204" pitchFamily="34" charset="0"/>
              </a:rPr>
              <a:t>Netﬂix</a:t>
            </a:r>
            <a:endParaRPr lang="en-US" dirty="0">
              <a:solidFill>
                <a:schemeClr val="accent1">
                  <a:lumMod val="50000"/>
                </a:schemeClr>
              </a:solidFill>
              <a:latin typeface="Arial" panose="020B0604020202020204" pitchFamily="34" charset="0"/>
              <a:cs typeface="Arial" panose="020B0604020202020204" pitchFamily="34" charset="0"/>
            </a:endParaRPr>
          </a:p>
          <a:p>
            <a:pPr marL="135255" algn="just">
              <a:spcBef>
                <a:spcPts val="305"/>
              </a:spcBef>
              <a:tabLst>
                <a:tab pos="551180" algn="l"/>
                <a:tab pos="551815" algn="l"/>
              </a:tabLst>
            </a:pPr>
            <a:r>
              <a:rPr lang="en-US" b="1" spc="-10" dirty="0">
                <a:solidFill>
                  <a:schemeClr val="accent1">
                    <a:lumMod val="50000"/>
                  </a:schemeClr>
                </a:solidFill>
                <a:latin typeface="Arial" panose="020B0604020202020204" pitchFamily="34" charset="0"/>
                <a:cs typeface="Arial" panose="020B0604020202020204" pitchFamily="34" charset="0"/>
              </a:rPr>
              <a:t>8.   </a:t>
            </a:r>
            <a:r>
              <a:rPr lang="en-US" b="1" spc="-10" dirty="0" err="1">
                <a:solidFill>
                  <a:schemeClr val="accent1">
                    <a:lumMod val="50000"/>
                  </a:schemeClr>
                </a:solidFill>
                <a:latin typeface="Arial" panose="020B0604020202020204" pitchFamily="34" charset="0"/>
                <a:cs typeface="Arial" panose="020B0604020202020204" pitchFamily="34" charset="0"/>
              </a:rPr>
              <a:t>release_year</a:t>
            </a:r>
            <a:r>
              <a:rPr lang="en-US" b="1" spc="-10" dirty="0">
                <a:solidFill>
                  <a:schemeClr val="accent1">
                    <a:lumMod val="50000"/>
                  </a:schemeClr>
                </a:solidFill>
                <a:latin typeface="Arial" panose="020B0604020202020204" pitchFamily="34" charset="0"/>
                <a:cs typeface="Arial" panose="020B0604020202020204" pitchFamily="34" charset="0"/>
              </a:rPr>
              <a:t> </a:t>
            </a:r>
            <a:r>
              <a:rPr lang="en-US" b="1" dirty="0">
                <a:solidFill>
                  <a:schemeClr val="accent1">
                    <a:lumMod val="50000"/>
                  </a:schemeClr>
                </a:solidFill>
                <a:latin typeface="Arial" panose="020B0604020202020204" pitchFamily="34" charset="0"/>
                <a:cs typeface="Arial" panose="020B0604020202020204" pitchFamily="34" charset="0"/>
              </a:rPr>
              <a:t>: </a:t>
            </a:r>
            <a:r>
              <a:rPr lang="en-US" spc="-5" dirty="0">
                <a:solidFill>
                  <a:schemeClr val="accent1">
                    <a:lumMod val="50000"/>
                  </a:schemeClr>
                </a:solidFill>
                <a:latin typeface="Arial" panose="020B0604020202020204" pitchFamily="34" charset="0"/>
                <a:cs typeface="Arial" panose="020B0604020202020204" pitchFamily="34" charset="0"/>
              </a:rPr>
              <a:t>Actual Release </a:t>
            </a:r>
            <a:r>
              <a:rPr lang="en-US" spc="-10" dirty="0">
                <a:solidFill>
                  <a:schemeClr val="accent1">
                    <a:lumMod val="50000"/>
                  </a:schemeClr>
                </a:solidFill>
                <a:latin typeface="Arial" panose="020B0604020202020204" pitchFamily="34" charset="0"/>
                <a:cs typeface="Arial" panose="020B0604020202020204" pitchFamily="34" charset="0"/>
              </a:rPr>
              <a:t>year </a:t>
            </a:r>
            <a:r>
              <a:rPr lang="en-US" spc="-5" dirty="0">
                <a:solidFill>
                  <a:schemeClr val="accent1">
                    <a:lumMod val="50000"/>
                  </a:schemeClr>
                </a:solidFill>
                <a:latin typeface="Arial" panose="020B0604020202020204" pitchFamily="34" charset="0"/>
                <a:cs typeface="Arial" panose="020B0604020202020204" pitchFamily="34" charset="0"/>
              </a:rPr>
              <a:t>of the </a:t>
            </a:r>
            <a:r>
              <a:rPr lang="en-US" spc="-10" dirty="0">
                <a:solidFill>
                  <a:schemeClr val="accent1">
                    <a:lumMod val="50000"/>
                  </a:schemeClr>
                </a:solidFill>
                <a:latin typeface="Arial" panose="020B0604020202020204" pitchFamily="34" charset="0"/>
                <a:cs typeface="Arial" panose="020B0604020202020204" pitchFamily="34" charset="0"/>
              </a:rPr>
              <a:t>movie </a:t>
            </a:r>
            <a:r>
              <a:rPr lang="en-US" spc="-5" dirty="0">
                <a:solidFill>
                  <a:schemeClr val="accent1">
                    <a:lumMod val="50000"/>
                  </a:schemeClr>
                </a:solidFill>
                <a:latin typeface="Arial" panose="020B0604020202020204" pitchFamily="34" charset="0"/>
                <a:cs typeface="Arial" panose="020B0604020202020204" pitchFamily="34" charset="0"/>
              </a:rPr>
              <a:t>/</a:t>
            </a:r>
            <a:r>
              <a:rPr lang="en-US" spc="5" dirty="0">
                <a:solidFill>
                  <a:schemeClr val="accent1">
                    <a:lumMod val="50000"/>
                  </a:schemeClr>
                </a:solidFill>
                <a:latin typeface="Arial" panose="020B0604020202020204" pitchFamily="34" charset="0"/>
                <a:cs typeface="Arial" panose="020B0604020202020204" pitchFamily="34" charset="0"/>
              </a:rPr>
              <a:t> </a:t>
            </a:r>
            <a:r>
              <a:rPr lang="en-US" spc="-10" dirty="0">
                <a:solidFill>
                  <a:schemeClr val="accent1">
                    <a:lumMod val="50000"/>
                  </a:schemeClr>
                </a:solidFill>
                <a:latin typeface="Arial" panose="020B0604020202020204" pitchFamily="34" charset="0"/>
                <a:cs typeface="Arial" panose="020B0604020202020204" pitchFamily="34" charset="0"/>
              </a:rPr>
              <a:t>show</a:t>
            </a:r>
            <a:endParaRPr lang="en-US" dirty="0">
              <a:solidFill>
                <a:schemeClr val="accent1">
                  <a:lumMod val="50000"/>
                </a:schemeClr>
              </a:solidFill>
              <a:latin typeface="Arial" panose="020B0604020202020204" pitchFamily="34" charset="0"/>
              <a:cs typeface="Arial" panose="020B0604020202020204" pitchFamily="34" charset="0"/>
            </a:endParaRPr>
          </a:p>
          <a:p>
            <a:pPr marL="135255" algn="just">
              <a:spcBef>
                <a:spcPts val="305"/>
              </a:spcBef>
              <a:tabLst>
                <a:tab pos="551180" algn="l"/>
                <a:tab pos="551815" algn="l"/>
              </a:tabLst>
            </a:pPr>
            <a:r>
              <a:rPr lang="en-US" b="1" spc="-10" dirty="0">
                <a:solidFill>
                  <a:schemeClr val="accent1">
                    <a:lumMod val="50000"/>
                  </a:schemeClr>
                </a:solidFill>
                <a:latin typeface="Arial" panose="020B0604020202020204" pitchFamily="34" charset="0"/>
                <a:cs typeface="Arial" panose="020B0604020202020204" pitchFamily="34" charset="0"/>
              </a:rPr>
              <a:t>9.    rating </a:t>
            </a:r>
            <a:r>
              <a:rPr lang="en-US" b="1" dirty="0">
                <a:solidFill>
                  <a:schemeClr val="accent1">
                    <a:lumMod val="50000"/>
                  </a:schemeClr>
                </a:solidFill>
                <a:latin typeface="Arial" panose="020B0604020202020204" pitchFamily="34" charset="0"/>
                <a:cs typeface="Arial" panose="020B0604020202020204" pitchFamily="34" charset="0"/>
              </a:rPr>
              <a:t>: </a:t>
            </a:r>
            <a:r>
              <a:rPr lang="en-US" spc="5" dirty="0">
                <a:solidFill>
                  <a:schemeClr val="accent1">
                    <a:lumMod val="50000"/>
                  </a:schemeClr>
                </a:solidFill>
                <a:latin typeface="Arial" panose="020B0604020202020204" pitchFamily="34" charset="0"/>
                <a:cs typeface="Arial" panose="020B0604020202020204" pitchFamily="34" charset="0"/>
              </a:rPr>
              <a:t>TV </a:t>
            </a:r>
            <a:r>
              <a:rPr lang="en-US" spc="-5" dirty="0">
                <a:solidFill>
                  <a:schemeClr val="accent1">
                    <a:lumMod val="50000"/>
                  </a:schemeClr>
                </a:solidFill>
                <a:latin typeface="Arial" panose="020B0604020202020204" pitchFamily="34" charset="0"/>
                <a:cs typeface="Arial" panose="020B0604020202020204" pitchFamily="34" charset="0"/>
              </a:rPr>
              <a:t>Rating of the </a:t>
            </a:r>
            <a:r>
              <a:rPr lang="en-US" spc="-10" dirty="0">
                <a:solidFill>
                  <a:schemeClr val="accent1">
                    <a:lumMod val="50000"/>
                  </a:schemeClr>
                </a:solidFill>
                <a:latin typeface="Arial" panose="020B0604020202020204" pitchFamily="34" charset="0"/>
                <a:cs typeface="Arial" panose="020B0604020202020204" pitchFamily="34" charset="0"/>
              </a:rPr>
              <a:t>movie </a:t>
            </a:r>
            <a:r>
              <a:rPr lang="en-US" spc="-5" dirty="0">
                <a:solidFill>
                  <a:schemeClr val="accent1">
                    <a:lumMod val="50000"/>
                  </a:schemeClr>
                </a:solidFill>
                <a:latin typeface="Arial" panose="020B0604020202020204" pitchFamily="34" charset="0"/>
                <a:cs typeface="Arial" panose="020B0604020202020204" pitchFamily="34" charset="0"/>
              </a:rPr>
              <a:t>/</a:t>
            </a:r>
            <a:r>
              <a:rPr lang="en-US" spc="-70" dirty="0">
                <a:solidFill>
                  <a:schemeClr val="accent1">
                    <a:lumMod val="50000"/>
                  </a:schemeClr>
                </a:solidFill>
                <a:latin typeface="Arial" panose="020B0604020202020204" pitchFamily="34" charset="0"/>
                <a:cs typeface="Arial" panose="020B0604020202020204" pitchFamily="34" charset="0"/>
              </a:rPr>
              <a:t> </a:t>
            </a:r>
            <a:r>
              <a:rPr lang="en-US" spc="-10" dirty="0">
                <a:solidFill>
                  <a:schemeClr val="accent1">
                    <a:lumMod val="50000"/>
                  </a:schemeClr>
                </a:solidFill>
                <a:latin typeface="Arial" panose="020B0604020202020204" pitchFamily="34" charset="0"/>
                <a:cs typeface="Arial" panose="020B0604020202020204" pitchFamily="34" charset="0"/>
              </a:rPr>
              <a:t>show</a:t>
            </a:r>
            <a:endParaRPr lang="en-US" dirty="0">
              <a:solidFill>
                <a:schemeClr val="accent1">
                  <a:lumMod val="50000"/>
                </a:schemeClr>
              </a:solidFill>
              <a:latin typeface="Arial" panose="020B0604020202020204" pitchFamily="34" charset="0"/>
              <a:cs typeface="Arial" panose="020B0604020202020204" pitchFamily="34" charset="0"/>
            </a:endParaRPr>
          </a:p>
          <a:p>
            <a:pPr marL="12065" algn="just">
              <a:spcBef>
                <a:spcPts val="309"/>
              </a:spcBef>
              <a:tabLst>
                <a:tab pos="551180" algn="l"/>
                <a:tab pos="551815" algn="l"/>
              </a:tabLst>
            </a:pPr>
            <a:r>
              <a:rPr lang="en-US" spc="-10" dirty="0">
                <a:solidFill>
                  <a:schemeClr val="accent1">
                    <a:lumMod val="50000"/>
                  </a:schemeClr>
                </a:solidFill>
                <a:latin typeface="Arial" panose="020B0604020202020204" pitchFamily="34" charset="0"/>
                <a:cs typeface="Arial" panose="020B0604020202020204" pitchFamily="34" charset="0"/>
              </a:rPr>
              <a:t> </a:t>
            </a:r>
            <a:r>
              <a:rPr lang="en-US" b="1" spc="-10" dirty="0">
                <a:solidFill>
                  <a:schemeClr val="accent1">
                    <a:lumMod val="50000"/>
                  </a:schemeClr>
                </a:solidFill>
                <a:latin typeface="Arial" panose="020B0604020202020204" pitchFamily="34" charset="0"/>
                <a:cs typeface="Arial" panose="020B0604020202020204" pitchFamily="34" charset="0"/>
              </a:rPr>
              <a:t>10.   duration </a:t>
            </a:r>
            <a:r>
              <a:rPr lang="en-US" b="1" dirty="0">
                <a:solidFill>
                  <a:schemeClr val="accent1">
                    <a:lumMod val="50000"/>
                  </a:schemeClr>
                </a:solidFill>
                <a:latin typeface="Arial" panose="020B0604020202020204" pitchFamily="34" charset="0"/>
                <a:cs typeface="Arial" panose="020B0604020202020204" pitchFamily="34" charset="0"/>
              </a:rPr>
              <a:t>: </a:t>
            </a:r>
            <a:r>
              <a:rPr lang="en-US" spc="-40" dirty="0">
                <a:solidFill>
                  <a:schemeClr val="accent1">
                    <a:lumMod val="50000"/>
                  </a:schemeClr>
                </a:solidFill>
                <a:latin typeface="Arial" panose="020B0604020202020204" pitchFamily="34" charset="0"/>
                <a:cs typeface="Arial" panose="020B0604020202020204" pitchFamily="34" charset="0"/>
              </a:rPr>
              <a:t>Total </a:t>
            </a:r>
            <a:r>
              <a:rPr lang="en-US" spc="-10" dirty="0">
                <a:solidFill>
                  <a:schemeClr val="accent1">
                    <a:lumMod val="50000"/>
                  </a:schemeClr>
                </a:solidFill>
                <a:latin typeface="Arial" panose="020B0604020202020204" pitchFamily="34" charset="0"/>
                <a:cs typeface="Arial" panose="020B0604020202020204" pitchFamily="34" charset="0"/>
              </a:rPr>
              <a:t>Duration </a:t>
            </a:r>
            <a:r>
              <a:rPr lang="en-US" spc="-5" dirty="0">
                <a:solidFill>
                  <a:schemeClr val="accent1">
                    <a:lumMod val="50000"/>
                  </a:schemeClr>
                </a:solidFill>
                <a:latin typeface="Arial" panose="020B0604020202020204" pitchFamily="34" charset="0"/>
                <a:cs typeface="Arial" panose="020B0604020202020204" pitchFamily="34" charset="0"/>
              </a:rPr>
              <a:t>- in minutes or number of</a:t>
            </a:r>
            <a:r>
              <a:rPr lang="en-US" spc="-10" dirty="0">
                <a:solidFill>
                  <a:schemeClr val="accent1">
                    <a:lumMod val="50000"/>
                  </a:schemeClr>
                </a:solidFill>
                <a:latin typeface="Arial" panose="020B0604020202020204" pitchFamily="34" charset="0"/>
                <a:cs typeface="Arial" panose="020B0604020202020204" pitchFamily="34" charset="0"/>
              </a:rPr>
              <a:t> seasons</a:t>
            </a:r>
            <a:endParaRPr lang="en-US" dirty="0">
              <a:solidFill>
                <a:schemeClr val="accent1">
                  <a:lumMod val="50000"/>
                </a:schemeClr>
              </a:solidFill>
              <a:latin typeface="Arial" panose="020B0604020202020204" pitchFamily="34" charset="0"/>
              <a:cs typeface="Arial" panose="020B0604020202020204" pitchFamily="34" charset="0"/>
            </a:endParaRPr>
          </a:p>
          <a:p>
            <a:pPr marL="12065" algn="just">
              <a:spcBef>
                <a:spcPts val="305"/>
              </a:spcBef>
              <a:tabLst>
                <a:tab pos="551180" algn="l"/>
                <a:tab pos="551815" algn="l"/>
              </a:tabLst>
            </a:pPr>
            <a:r>
              <a:rPr lang="en-US" spc="-5" dirty="0">
                <a:solidFill>
                  <a:schemeClr val="accent1">
                    <a:lumMod val="50000"/>
                  </a:schemeClr>
                </a:solidFill>
                <a:latin typeface="Arial" panose="020B0604020202020204" pitchFamily="34" charset="0"/>
                <a:cs typeface="Arial" panose="020B0604020202020204" pitchFamily="34" charset="0"/>
              </a:rPr>
              <a:t> </a:t>
            </a:r>
            <a:r>
              <a:rPr lang="en-US" b="1" spc="-5" dirty="0">
                <a:solidFill>
                  <a:schemeClr val="accent1">
                    <a:lumMod val="50000"/>
                  </a:schemeClr>
                </a:solidFill>
                <a:latin typeface="Arial" panose="020B0604020202020204" pitchFamily="34" charset="0"/>
                <a:cs typeface="Arial" panose="020B0604020202020204" pitchFamily="34" charset="0"/>
              </a:rPr>
              <a:t>11.   </a:t>
            </a:r>
            <a:r>
              <a:rPr lang="en-US" b="1" spc="-5" dirty="0" err="1">
                <a:solidFill>
                  <a:schemeClr val="accent1">
                    <a:lumMod val="50000"/>
                  </a:schemeClr>
                </a:solidFill>
                <a:latin typeface="Arial" panose="020B0604020202020204" pitchFamily="34" charset="0"/>
                <a:cs typeface="Arial" panose="020B0604020202020204" pitchFamily="34" charset="0"/>
              </a:rPr>
              <a:t>listed_in</a:t>
            </a:r>
            <a:r>
              <a:rPr lang="en-US" b="1" spc="-5" dirty="0">
                <a:solidFill>
                  <a:schemeClr val="accent1">
                    <a:lumMod val="50000"/>
                  </a:schemeClr>
                </a:solidFill>
                <a:latin typeface="Arial" panose="020B0604020202020204" pitchFamily="34" charset="0"/>
                <a:cs typeface="Arial" panose="020B0604020202020204" pitchFamily="34" charset="0"/>
              </a:rPr>
              <a:t> </a:t>
            </a:r>
            <a:r>
              <a:rPr lang="en-US" b="1" dirty="0">
                <a:solidFill>
                  <a:schemeClr val="accent1">
                    <a:lumMod val="50000"/>
                  </a:schemeClr>
                </a:solidFill>
                <a:latin typeface="Arial" panose="020B0604020202020204" pitchFamily="34" charset="0"/>
                <a:cs typeface="Arial" panose="020B0604020202020204" pitchFamily="34" charset="0"/>
              </a:rPr>
              <a:t>:</a:t>
            </a:r>
            <a:r>
              <a:rPr lang="en-US" b="1" spc="-10" dirty="0">
                <a:solidFill>
                  <a:schemeClr val="accent1">
                    <a:lumMod val="50000"/>
                  </a:schemeClr>
                </a:solidFill>
                <a:latin typeface="Arial" panose="020B0604020202020204" pitchFamily="34" charset="0"/>
                <a:cs typeface="Arial" panose="020B0604020202020204" pitchFamily="34" charset="0"/>
              </a:rPr>
              <a:t> </a:t>
            </a:r>
            <a:r>
              <a:rPr lang="en-US" spc="-10" dirty="0">
                <a:solidFill>
                  <a:schemeClr val="accent1">
                    <a:lumMod val="50000"/>
                  </a:schemeClr>
                </a:solidFill>
                <a:latin typeface="Arial" panose="020B0604020202020204" pitchFamily="34" charset="0"/>
                <a:cs typeface="Arial" panose="020B0604020202020204" pitchFamily="34" charset="0"/>
              </a:rPr>
              <a:t>Genre</a:t>
            </a:r>
            <a:endParaRPr lang="en-US" dirty="0">
              <a:solidFill>
                <a:schemeClr val="accent1">
                  <a:lumMod val="50000"/>
                </a:schemeClr>
              </a:solidFill>
              <a:latin typeface="Arial" panose="020B0604020202020204" pitchFamily="34" charset="0"/>
              <a:cs typeface="Arial" panose="020B0604020202020204" pitchFamily="34" charset="0"/>
            </a:endParaRPr>
          </a:p>
          <a:p>
            <a:pPr marL="12065" algn="just">
              <a:spcBef>
                <a:spcPts val="305"/>
              </a:spcBef>
              <a:tabLst>
                <a:tab pos="551180" algn="l"/>
                <a:tab pos="551815" algn="l"/>
              </a:tabLst>
            </a:pPr>
            <a:r>
              <a:rPr lang="en-US" spc="-5" dirty="0">
                <a:solidFill>
                  <a:schemeClr val="accent1">
                    <a:lumMod val="50000"/>
                  </a:schemeClr>
                </a:solidFill>
                <a:latin typeface="Arial" panose="020B0604020202020204" pitchFamily="34" charset="0"/>
                <a:cs typeface="Arial" panose="020B0604020202020204" pitchFamily="34" charset="0"/>
              </a:rPr>
              <a:t> </a:t>
            </a:r>
            <a:r>
              <a:rPr lang="en-US" b="1" spc="-5" dirty="0">
                <a:solidFill>
                  <a:schemeClr val="accent1">
                    <a:lumMod val="50000"/>
                  </a:schemeClr>
                </a:solidFill>
                <a:latin typeface="Arial" panose="020B0604020202020204" pitchFamily="34" charset="0"/>
                <a:cs typeface="Arial" panose="020B0604020202020204" pitchFamily="34" charset="0"/>
              </a:rPr>
              <a:t>12.   description: </a:t>
            </a:r>
            <a:r>
              <a:rPr lang="en-US" spc="-5" dirty="0">
                <a:solidFill>
                  <a:schemeClr val="accent1">
                    <a:lumMod val="50000"/>
                  </a:schemeClr>
                </a:solidFill>
                <a:latin typeface="Arial" panose="020B0604020202020204" pitchFamily="34" charset="0"/>
                <a:cs typeface="Arial" panose="020B0604020202020204" pitchFamily="34" charset="0"/>
              </a:rPr>
              <a:t>The Summary</a:t>
            </a:r>
            <a:r>
              <a:rPr lang="en-US" spc="-60" dirty="0">
                <a:solidFill>
                  <a:schemeClr val="accent1">
                    <a:lumMod val="50000"/>
                  </a:schemeClr>
                </a:solidFill>
                <a:latin typeface="Arial" panose="020B0604020202020204" pitchFamily="34" charset="0"/>
                <a:cs typeface="Arial" panose="020B0604020202020204" pitchFamily="34" charset="0"/>
              </a:rPr>
              <a:t> </a:t>
            </a:r>
            <a:r>
              <a:rPr lang="en-US" spc="-10" dirty="0">
                <a:solidFill>
                  <a:schemeClr val="accent1">
                    <a:lumMod val="50000"/>
                  </a:schemeClr>
                </a:solidFill>
                <a:latin typeface="Arial" panose="020B0604020202020204" pitchFamily="34" charset="0"/>
                <a:cs typeface="Arial" panose="020B0604020202020204" pitchFamily="34" charset="0"/>
              </a:rPr>
              <a:t>description</a:t>
            </a:r>
            <a:endParaRPr lang="en-US" dirty="0">
              <a:solidFill>
                <a:schemeClr val="accent1">
                  <a:lumMod val="50000"/>
                </a:schemeClr>
              </a:solidFill>
              <a:latin typeface="Arial" panose="020B0604020202020204" pitchFamily="34" charset="0"/>
              <a:cs typeface="Arial" panose="020B0604020202020204" pitchFamily="34" charset="0"/>
            </a:endParaRPr>
          </a:p>
        </p:txBody>
      </p:sp>
      <p:sp>
        <p:nvSpPr>
          <p:cNvPr id="7" name="Title 6">
            <a:extLst>
              <a:ext uri="{FF2B5EF4-FFF2-40B4-BE49-F238E27FC236}">
                <a16:creationId xmlns:a16="http://schemas.microsoft.com/office/drawing/2014/main" id="{49D80C03-125C-9E38-4870-9BCE62F98217}"/>
              </a:ext>
            </a:extLst>
          </p:cNvPr>
          <p:cNvSpPr>
            <a:spLocks noGrp="1"/>
          </p:cNvSpPr>
          <p:nvPr>
            <p:ph type="title"/>
          </p:nvPr>
        </p:nvSpPr>
        <p:spPr>
          <a:xfrm>
            <a:off x="372478" y="133350"/>
            <a:ext cx="6869430" cy="553998"/>
          </a:xfrm>
        </p:spPr>
        <p:txBody>
          <a:bodyPr/>
          <a:lstStyle/>
          <a:p>
            <a:r>
              <a:rPr lang="en-IN" sz="3600" spc="-10" dirty="0"/>
              <a:t>Data</a:t>
            </a:r>
            <a:r>
              <a:rPr lang="en-IN" sz="3600" spc="-50" dirty="0"/>
              <a:t> </a:t>
            </a:r>
            <a:r>
              <a:rPr lang="en-IN" sz="3600" spc="-10" dirty="0"/>
              <a:t>Description</a:t>
            </a:r>
            <a:endParaRPr lang="en-IN" sz="3600" dirty="0"/>
          </a:p>
        </p:txBody>
      </p:sp>
    </p:spTree>
    <p:extLst>
      <p:ext uri="{BB962C8B-B14F-4D97-AF65-F5344CB8AC3E}">
        <p14:creationId xmlns:p14="http://schemas.microsoft.com/office/powerpoint/2010/main" val="30118905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7005" y="57113"/>
            <a:ext cx="8976995" cy="5143500"/>
          </a:xfrm>
          <a:custGeom>
            <a:avLst/>
            <a:gdLst/>
            <a:ahLst/>
            <a:cxnLst/>
            <a:rect l="l" t="t" r="r" b="b"/>
            <a:pathLst>
              <a:path w="8976995" h="5143500">
                <a:moveTo>
                  <a:pt x="0" y="5143489"/>
                </a:moveTo>
                <a:lnTo>
                  <a:pt x="8976881" y="5143489"/>
                </a:lnTo>
                <a:lnTo>
                  <a:pt x="8976881" y="0"/>
                </a:lnTo>
                <a:lnTo>
                  <a:pt x="0" y="0"/>
                </a:lnTo>
                <a:lnTo>
                  <a:pt x="0" y="5143489"/>
                </a:lnTo>
                <a:close/>
              </a:path>
            </a:pathLst>
          </a:custGeom>
          <a:solidFill>
            <a:srgbClr val="F4FDFF"/>
          </a:solidFill>
        </p:spPr>
        <p:txBody>
          <a:bodyPr wrap="square" lIns="0" tIns="0" rIns="0" bIns="0" rtlCol="0"/>
          <a:lstStyle/>
          <a:p>
            <a:endParaRPr/>
          </a:p>
        </p:txBody>
      </p:sp>
      <p:sp>
        <p:nvSpPr>
          <p:cNvPr id="3" name="object 3"/>
          <p:cNvSpPr/>
          <p:nvPr/>
        </p:nvSpPr>
        <p:spPr>
          <a:xfrm>
            <a:off x="8602957" y="66524"/>
            <a:ext cx="348619" cy="357954"/>
          </a:xfrm>
          <a:prstGeom prst="rect">
            <a:avLst/>
          </a:prstGeom>
          <a:blipFill>
            <a:blip r:embed="rId2" cstate="print"/>
            <a:stretch>
              <a:fillRect/>
            </a:stretch>
          </a:blipFill>
        </p:spPr>
        <p:txBody>
          <a:bodyPr wrap="square" lIns="0" tIns="0" rIns="0" bIns="0" rtlCol="0"/>
          <a:lstStyle/>
          <a:p>
            <a:endParaRPr/>
          </a:p>
        </p:txBody>
      </p:sp>
      <p:grpSp>
        <p:nvGrpSpPr>
          <p:cNvPr id="4" name="object 4"/>
          <p:cNvGrpSpPr/>
          <p:nvPr/>
        </p:nvGrpSpPr>
        <p:grpSpPr>
          <a:xfrm>
            <a:off x="542298" y="916848"/>
            <a:ext cx="793115" cy="1076960"/>
            <a:chOff x="542298" y="916848"/>
            <a:chExt cx="793115" cy="1076960"/>
          </a:xfrm>
        </p:grpSpPr>
        <p:sp>
          <p:nvSpPr>
            <p:cNvPr id="5" name="object 5"/>
            <p:cNvSpPr/>
            <p:nvPr/>
          </p:nvSpPr>
          <p:spPr>
            <a:xfrm>
              <a:off x="554998" y="929548"/>
              <a:ext cx="767715" cy="1051560"/>
            </a:xfrm>
            <a:custGeom>
              <a:avLst/>
              <a:gdLst/>
              <a:ahLst/>
              <a:cxnLst/>
              <a:rect l="l" t="t" r="r" b="b"/>
              <a:pathLst>
                <a:path w="767715" h="1051560">
                  <a:moveTo>
                    <a:pt x="383549" y="1051075"/>
                  </a:moveTo>
                  <a:lnTo>
                    <a:pt x="0" y="667526"/>
                  </a:lnTo>
                  <a:lnTo>
                    <a:pt x="0" y="0"/>
                  </a:lnTo>
                  <a:lnTo>
                    <a:pt x="383549" y="383549"/>
                  </a:lnTo>
                  <a:lnTo>
                    <a:pt x="767098" y="0"/>
                  </a:lnTo>
                  <a:lnTo>
                    <a:pt x="767098" y="667526"/>
                  </a:lnTo>
                  <a:lnTo>
                    <a:pt x="383549" y="1051075"/>
                  </a:lnTo>
                  <a:close/>
                </a:path>
              </a:pathLst>
            </a:custGeom>
            <a:solidFill>
              <a:srgbClr val="104F5B"/>
            </a:solidFill>
          </p:spPr>
          <p:txBody>
            <a:bodyPr wrap="square" lIns="0" tIns="0" rIns="0" bIns="0" rtlCol="0"/>
            <a:lstStyle/>
            <a:p>
              <a:endParaRPr/>
            </a:p>
          </p:txBody>
        </p:sp>
        <p:sp>
          <p:nvSpPr>
            <p:cNvPr id="6" name="object 6"/>
            <p:cNvSpPr/>
            <p:nvPr/>
          </p:nvSpPr>
          <p:spPr>
            <a:xfrm>
              <a:off x="554998" y="929548"/>
              <a:ext cx="767715" cy="1051560"/>
            </a:xfrm>
            <a:custGeom>
              <a:avLst/>
              <a:gdLst/>
              <a:ahLst/>
              <a:cxnLst/>
              <a:rect l="l" t="t" r="r" b="b"/>
              <a:pathLst>
                <a:path w="767715" h="1051560">
                  <a:moveTo>
                    <a:pt x="767098" y="0"/>
                  </a:moveTo>
                  <a:lnTo>
                    <a:pt x="767098" y="667526"/>
                  </a:lnTo>
                  <a:lnTo>
                    <a:pt x="383549" y="1051075"/>
                  </a:lnTo>
                  <a:lnTo>
                    <a:pt x="0" y="667526"/>
                  </a:lnTo>
                  <a:lnTo>
                    <a:pt x="0" y="0"/>
                  </a:lnTo>
                  <a:lnTo>
                    <a:pt x="383549" y="383549"/>
                  </a:lnTo>
                  <a:lnTo>
                    <a:pt x="767098" y="0"/>
                  </a:lnTo>
                  <a:close/>
                </a:path>
              </a:pathLst>
            </a:custGeom>
            <a:ln w="25399">
              <a:solidFill>
                <a:srgbClr val="B80000"/>
              </a:solidFill>
            </a:ln>
          </p:spPr>
          <p:txBody>
            <a:bodyPr wrap="square" lIns="0" tIns="0" rIns="0" bIns="0" rtlCol="0"/>
            <a:lstStyle/>
            <a:p>
              <a:endParaRPr/>
            </a:p>
          </p:txBody>
        </p:sp>
      </p:grpSp>
      <p:sp>
        <p:nvSpPr>
          <p:cNvPr id="7" name="object 7"/>
          <p:cNvSpPr txBox="1"/>
          <p:nvPr/>
        </p:nvSpPr>
        <p:spPr>
          <a:xfrm>
            <a:off x="732180" y="1365106"/>
            <a:ext cx="412750" cy="162560"/>
          </a:xfrm>
          <a:prstGeom prst="rect">
            <a:avLst/>
          </a:prstGeom>
        </p:spPr>
        <p:txBody>
          <a:bodyPr vert="horz" wrap="square" lIns="0" tIns="12700" rIns="0" bIns="0" rtlCol="0">
            <a:spAutoFit/>
          </a:bodyPr>
          <a:lstStyle/>
          <a:p>
            <a:pPr marL="12700">
              <a:lnSpc>
                <a:spcPct val="100000"/>
              </a:lnSpc>
              <a:spcBef>
                <a:spcPts val="100"/>
              </a:spcBef>
            </a:pPr>
            <a:r>
              <a:rPr sz="900" b="1" spc="-5" dirty="0">
                <a:solidFill>
                  <a:srgbClr val="F4FDFF"/>
                </a:solidFill>
                <a:latin typeface="Arial"/>
                <a:cs typeface="Arial"/>
              </a:rPr>
              <a:t>Netflix:</a:t>
            </a:r>
            <a:endParaRPr sz="900">
              <a:latin typeface="Arial"/>
              <a:cs typeface="Arial"/>
            </a:endParaRPr>
          </a:p>
        </p:txBody>
      </p:sp>
      <p:grpSp>
        <p:nvGrpSpPr>
          <p:cNvPr id="8" name="object 8"/>
          <p:cNvGrpSpPr/>
          <p:nvPr/>
        </p:nvGrpSpPr>
        <p:grpSpPr>
          <a:xfrm>
            <a:off x="1309262" y="916843"/>
            <a:ext cx="7130415" cy="708660"/>
            <a:chOff x="1309262" y="916843"/>
            <a:chExt cx="7130415" cy="708660"/>
          </a:xfrm>
        </p:grpSpPr>
        <p:sp>
          <p:nvSpPr>
            <p:cNvPr id="9" name="object 9"/>
            <p:cNvSpPr/>
            <p:nvPr/>
          </p:nvSpPr>
          <p:spPr>
            <a:xfrm>
              <a:off x="1321962" y="929543"/>
              <a:ext cx="7105015" cy="683260"/>
            </a:xfrm>
            <a:custGeom>
              <a:avLst/>
              <a:gdLst/>
              <a:ahLst/>
              <a:cxnLst/>
              <a:rect l="l" t="t" r="r" b="b"/>
              <a:pathLst>
                <a:path w="7105015" h="683260">
                  <a:moveTo>
                    <a:pt x="6991046" y="683076"/>
                  </a:moveTo>
                  <a:lnTo>
                    <a:pt x="0" y="683073"/>
                  </a:lnTo>
                  <a:lnTo>
                    <a:pt x="9" y="0"/>
                  </a:lnTo>
                  <a:lnTo>
                    <a:pt x="6991046" y="7"/>
                  </a:lnTo>
                  <a:lnTo>
                    <a:pt x="7035360" y="8954"/>
                  </a:lnTo>
                  <a:lnTo>
                    <a:pt x="7071549" y="33352"/>
                  </a:lnTo>
                  <a:lnTo>
                    <a:pt x="7095948" y="69539"/>
                  </a:lnTo>
                  <a:lnTo>
                    <a:pt x="7104895" y="113854"/>
                  </a:lnTo>
                  <a:lnTo>
                    <a:pt x="7104895" y="569228"/>
                  </a:lnTo>
                  <a:lnTo>
                    <a:pt x="7096227" y="612796"/>
                  </a:lnTo>
                  <a:lnTo>
                    <a:pt x="7071545" y="649731"/>
                  </a:lnTo>
                  <a:lnTo>
                    <a:pt x="7034614" y="674409"/>
                  </a:lnTo>
                  <a:lnTo>
                    <a:pt x="6991046" y="683076"/>
                  </a:lnTo>
                  <a:close/>
                </a:path>
              </a:pathLst>
            </a:custGeom>
            <a:solidFill>
              <a:srgbClr val="EBCACA">
                <a:alpha val="89802"/>
              </a:srgbClr>
            </a:solidFill>
          </p:spPr>
          <p:txBody>
            <a:bodyPr wrap="square" lIns="0" tIns="0" rIns="0" bIns="0" rtlCol="0"/>
            <a:lstStyle/>
            <a:p>
              <a:endParaRPr/>
            </a:p>
          </p:txBody>
        </p:sp>
        <p:sp>
          <p:nvSpPr>
            <p:cNvPr id="10" name="object 10"/>
            <p:cNvSpPr/>
            <p:nvPr/>
          </p:nvSpPr>
          <p:spPr>
            <a:xfrm>
              <a:off x="1321962" y="929543"/>
              <a:ext cx="7105015" cy="683260"/>
            </a:xfrm>
            <a:custGeom>
              <a:avLst/>
              <a:gdLst/>
              <a:ahLst/>
              <a:cxnLst/>
              <a:rect l="l" t="t" r="r" b="b"/>
              <a:pathLst>
                <a:path w="7105015" h="683260">
                  <a:moveTo>
                    <a:pt x="7104895" y="113854"/>
                  </a:moveTo>
                  <a:lnTo>
                    <a:pt x="7104895" y="569228"/>
                  </a:lnTo>
                  <a:lnTo>
                    <a:pt x="7102687" y="591543"/>
                  </a:lnTo>
                  <a:lnTo>
                    <a:pt x="7096226" y="612796"/>
                  </a:lnTo>
                  <a:lnTo>
                    <a:pt x="7071545" y="649731"/>
                  </a:lnTo>
                  <a:lnTo>
                    <a:pt x="7034614" y="674409"/>
                  </a:lnTo>
                  <a:lnTo>
                    <a:pt x="6991045" y="683076"/>
                  </a:lnTo>
                  <a:lnTo>
                    <a:pt x="4" y="683076"/>
                  </a:lnTo>
                  <a:lnTo>
                    <a:pt x="4" y="7"/>
                  </a:lnTo>
                  <a:lnTo>
                    <a:pt x="6991045" y="7"/>
                  </a:lnTo>
                  <a:lnTo>
                    <a:pt x="7035360" y="8954"/>
                  </a:lnTo>
                  <a:lnTo>
                    <a:pt x="7071548" y="33352"/>
                  </a:lnTo>
                  <a:lnTo>
                    <a:pt x="7095948" y="69539"/>
                  </a:lnTo>
                  <a:lnTo>
                    <a:pt x="7104895" y="113854"/>
                  </a:lnTo>
                  <a:close/>
                </a:path>
              </a:pathLst>
            </a:custGeom>
            <a:ln w="25399">
              <a:solidFill>
                <a:srgbClr val="CC0000"/>
              </a:solidFill>
            </a:ln>
          </p:spPr>
          <p:txBody>
            <a:bodyPr wrap="square" lIns="0" tIns="0" rIns="0" bIns="0" rtlCol="0"/>
            <a:lstStyle/>
            <a:p>
              <a:endParaRPr/>
            </a:p>
          </p:txBody>
        </p:sp>
        <p:sp>
          <p:nvSpPr>
            <p:cNvPr id="11" name="object 11"/>
            <p:cNvSpPr/>
            <p:nvPr/>
          </p:nvSpPr>
          <p:spPr>
            <a:xfrm>
              <a:off x="1388770" y="1027836"/>
              <a:ext cx="6898005" cy="360680"/>
            </a:xfrm>
            <a:custGeom>
              <a:avLst/>
              <a:gdLst/>
              <a:ahLst/>
              <a:cxnLst/>
              <a:rect l="l" t="t" r="r" b="b"/>
              <a:pathLst>
                <a:path w="6898005" h="360680">
                  <a:moveTo>
                    <a:pt x="6771297" y="0"/>
                  </a:moveTo>
                  <a:lnTo>
                    <a:pt x="0" y="0"/>
                  </a:lnTo>
                  <a:lnTo>
                    <a:pt x="0" y="167640"/>
                  </a:lnTo>
                  <a:lnTo>
                    <a:pt x="6771297" y="167640"/>
                  </a:lnTo>
                  <a:lnTo>
                    <a:pt x="6771297" y="0"/>
                  </a:lnTo>
                  <a:close/>
                </a:path>
                <a:path w="6898005" h="360680">
                  <a:moveTo>
                    <a:pt x="6897802" y="192786"/>
                  </a:moveTo>
                  <a:lnTo>
                    <a:pt x="0" y="192786"/>
                  </a:lnTo>
                  <a:lnTo>
                    <a:pt x="0" y="360426"/>
                  </a:lnTo>
                  <a:lnTo>
                    <a:pt x="6897802" y="360426"/>
                  </a:lnTo>
                  <a:lnTo>
                    <a:pt x="6897802" y="192786"/>
                  </a:lnTo>
                  <a:close/>
                </a:path>
              </a:pathLst>
            </a:custGeom>
            <a:solidFill>
              <a:srgbClr val="EBCACA"/>
            </a:solidFill>
          </p:spPr>
          <p:txBody>
            <a:bodyPr wrap="square" lIns="0" tIns="0" rIns="0" bIns="0" rtlCol="0"/>
            <a:lstStyle/>
            <a:p>
              <a:endParaRPr/>
            </a:p>
          </p:txBody>
        </p:sp>
      </p:grpSp>
      <p:sp>
        <p:nvSpPr>
          <p:cNvPr id="12" name="object 12"/>
          <p:cNvSpPr txBox="1"/>
          <p:nvPr/>
        </p:nvSpPr>
        <p:spPr>
          <a:xfrm>
            <a:off x="1376070" y="984393"/>
            <a:ext cx="6922134" cy="411480"/>
          </a:xfrm>
          <a:prstGeom prst="rect">
            <a:avLst/>
          </a:prstGeom>
        </p:spPr>
        <p:txBody>
          <a:bodyPr vert="horz" wrap="square" lIns="0" tIns="12700" rIns="0" bIns="0" rtlCol="0">
            <a:spAutoFit/>
          </a:bodyPr>
          <a:lstStyle/>
          <a:p>
            <a:pPr marL="12700" marR="5080">
              <a:lnSpc>
                <a:spcPct val="114999"/>
              </a:lnSpc>
              <a:spcBef>
                <a:spcPts val="100"/>
              </a:spcBef>
            </a:pPr>
            <a:r>
              <a:rPr sz="1100" spc="-5" dirty="0">
                <a:latin typeface="Arial"/>
                <a:cs typeface="Arial"/>
              </a:rPr>
              <a:t>Netflix is </a:t>
            </a:r>
            <a:r>
              <a:rPr sz="1100" dirty="0">
                <a:latin typeface="Arial"/>
                <a:cs typeface="Arial"/>
              </a:rPr>
              <a:t>a company </a:t>
            </a:r>
            <a:r>
              <a:rPr sz="1100" spc="-5" dirty="0">
                <a:latin typeface="Arial"/>
                <a:cs typeface="Arial"/>
              </a:rPr>
              <a:t>that </a:t>
            </a:r>
            <a:r>
              <a:rPr sz="1100" dirty="0">
                <a:latin typeface="Arial"/>
                <a:cs typeface="Arial"/>
              </a:rPr>
              <a:t>manages a </a:t>
            </a:r>
            <a:r>
              <a:rPr sz="1100" spc="-5" dirty="0">
                <a:latin typeface="Arial"/>
                <a:cs typeface="Arial"/>
              </a:rPr>
              <a:t>large </a:t>
            </a:r>
            <a:r>
              <a:rPr sz="1100" dirty="0">
                <a:latin typeface="Arial"/>
                <a:cs typeface="Arial"/>
              </a:rPr>
              <a:t>collection </a:t>
            </a:r>
            <a:r>
              <a:rPr sz="1100" spc="-5" dirty="0">
                <a:latin typeface="Arial"/>
                <a:cs typeface="Arial"/>
              </a:rPr>
              <a:t>of TV </a:t>
            </a:r>
            <a:r>
              <a:rPr sz="1100" dirty="0">
                <a:latin typeface="Arial"/>
                <a:cs typeface="Arial"/>
              </a:rPr>
              <a:t>shows </a:t>
            </a:r>
            <a:r>
              <a:rPr sz="1100" spc="-5" dirty="0">
                <a:latin typeface="Arial"/>
                <a:cs typeface="Arial"/>
              </a:rPr>
              <a:t>and </a:t>
            </a:r>
            <a:r>
              <a:rPr sz="1100" dirty="0">
                <a:latin typeface="Arial"/>
                <a:cs typeface="Arial"/>
              </a:rPr>
              <a:t>movies, streaming </a:t>
            </a:r>
            <a:r>
              <a:rPr sz="1100" spc="-5" dirty="0">
                <a:latin typeface="Arial"/>
                <a:cs typeface="Arial"/>
              </a:rPr>
              <a:t>it anytime </a:t>
            </a:r>
            <a:r>
              <a:rPr sz="1100" dirty="0">
                <a:latin typeface="Arial"/>
                <a:cs typeface="Arial"/>
              </a:rPr>
              <a:t>via </a:t>
            </a:r>
            <a:r>
              <a:rPr sz="1100" spc="-5" dirty="0">
                <a:latin typeface="Arial"/>
                <a:cs typeface="Arial"/>
              </a:rPr>
              <a:t>online.  This business is profitable because users </a:t>
            </a:r>
            <a:r>
              <a:rPr sz="1100" dirty="0">
                <a:latin typeface="Arial"/>
                <a:cs typeface="Arial"/>
              </a:rPr>
              <a:t>make a monthly </a:t>
            </a:r>
            <a:r>
              <a:rPr sz="1100" spc="-5" dirty="0">
                <a:latin typeface="Arial"/>
                <a:cs typeface="Arial"/>
              </a:rPr>
              <a:t>payment to access the platform. </a:t>
            </a:r>
            <a:r>
              <a:rPr sz="1100" spc="-15" dirty="0">
                <a:latin typeface="Arial"/>
                <a:cs typeface="Arial"/>
              </a:rPr>
              <a:t>However,</a:t>
            </a:r>
            <a:r>
              <a:rPr sz="1100" spc="-40" dirty="0">
                <a:latin typeface="Arial"/>
                <a:cs typeface="Arial"/>
              </a:rPr>
              <a:t> </a:t>
            </a:r>
            <a:r>
              <a:rPr sz="1100" dirty="0">
                <a:latin typeface="Arial"/>
                <a:cs typeface="Arial"/>
              </a:rPr>
              <a:t>customers</a:t>
            </a:r>
          </a:p>
        </p:txBody>
      </p:sp>
      <p:sp>
        <p:nvSpPr>
          <p:cNvPr id="13" name="object 13"/>
          <p:cNvSpPr/>
          <p:nvPr/>
        </p:nvSpPr>
        <p:spPr>
          <a:xfrm>
            <a:off x="1388770" y="1413399"/>
            <a:ext cx="2592070" cy="167640"/>
          </a:xfrm>
          <a:custGeom>
            <a:avLst/>
            <a:gdLst/>
            <a:ahLst/>
            <a:cxnLst/>
            <a:rect l="l" t="t" r="r" b="b"/>
            <a:pathLst>
              <a:path w="2592070" h="167640">
                <a:moveTo>
                  <a:pt x="2591604" y="167639"/>
                </a:moveTo>
                <a:lnTo>
                  <a:pt x="0" y="167639"/>
                </a:lnTo>
                <a:lnTo>
                  <a:pt x="0" y="0"/>
                </a:lnTo>
                <a:lnTo>
                  <a:pt x="2591604" y="0"/>
                </a:lnTo>
                <a:lnTo>
                  <a:pt x="2591604" y="167639"/>
                </a:lnTo>
                <a:close/>
              </a:path>
            </a:pathLst>
          </a:custGeom>
          <a:solidFill>
            <a:srgbClr val="EBCACA"/>
          </a:solidFill>
        </p:spPr>
        <p:txBody>
          <a:bodyPr wrap="square" lIns="0" tIns="0" rIns="0" bIns="0" rtlCol="0"/>
          <a:lstStyle/>
          <a:p>
            <a:endParaRPr/>
          </a:p>
        </p:txBody>
      </p:sp>
      <p:sp>
        <p:nvSpPr>
          <p:cNvPr id="14" name="object 14"/>
          <p:cNvSpPr txBox="1"/>
          <p:nvPr/>
        </p:nvSpPr>
        <p:spPr>
          <a:xfrm>
            <a:off x="1376070" y="1395111"/>
            <a:ext cx="2616200" cy="193040"/>
          </a:xfrm>
          <a:prstGeom prst="rect">
            <a:avLst/>
          </a:prstGeom>
        </p:spPr>
        <p:txBody>
          <a:bodyPr vert="horz" wrap="square" lIns="0" tIns="12700" rIns="0" bIns="0" rtlCol="0">
            <a:spAutoFit/>
          </a:bodyPr>
          <a:lstStyle/>
          <a:p>
            <a:pPr marL="12700">
              <a:lnSpc>
                <a:spcPct val="100000"/>
              </a:lnSpc>
              <a:spcBef>
                <a:spcPts val="100"/>
              </a:spcBef>
            </a:pPr>
            <a:r>
              <a:rPr sz="1100" dirty="0">
                <a:latin typeface="Arial"/>
                <a:cs typeface="Arial"/>
              </a:rPr>
              <a:t>can cancel </a:t>
            </a:r>
            <a:r>
              <a:rPr sz="1100" spc="-5" dirty="0">
                <a:latin typeface="Arial"/>
                <a:cs typeface="Arial"/>
              </a:rPr>
              <a:t>their </a:t>
            </a:r>
            <a:r>
              <a:rPr sz="1100" dirty="0">
                <a:latin typeface="Arial"/>
                <a:cs typeface="Arial"/>
              </a:rPr>
              <a:t>subscriptions </a:t>
            </a:r>
            <a:r>
              <a:rPr sz="1100" spc="-5" dirty="0">
                <a:latin typeface="Arial"/>
                <a:cs typeface="Arial"/>
              </a:rPr>
              <a:t>at any</a:t>
            </a:r>
            <a:r>
              <a:rPr sz="1100" spc="-100" dirty="0">
                <a:latin typeface="Arial"/>
                <a:cs typeface="Arial"/>
              </a:rPr>
              <a:t> </a:t>
            </a:r>
            <a:r>
              <a:rPr sz="1100" spc="-5" dirty="0">
                <a:latin typeface="Arial"/>
                <a:cs typeface="Arial"/>
              </a:rPr>
              <a:t>time.</a:t>
            </a:r>
            <a:endParaRPr sz="1100">
              <a:latin typeface="Arial"/>
              <a:cs typeface="Arial"/>
            </a:endParaRPr>
          </a:p>
        </p:txBody>
      </p:sp>
      <p:grpSp>
        <p:nvGrpSpPr>
          <p:cNvPr id="15" name="object 15"/>
          <p:cNvGrpSpPr/>
          <p:nvPr/>
        </p:nvGrpSpPr>
        <p:grpSpPr>
          <a:xfrm>
            <a:off x="567154" y="2364533"/>
            <a:ext cx="7871959" cy="1051560"/>
            <a:chOff x="555023" y="2344385"/>
            <a:chExt cx="7871959" cy="1051560"/>
          </a:xfrm>
        </p:grpSpPr>
        <p:sp>
          <p:nvSpPr>
            <p:cNvPr id="16" name="object 16"/>
            <p:cNvSpPr/>
            <p:nvPr/>
          </p:nvSpPr>
          <p:spPr>
            <a:xfrm>
              <a:off x="555023" y="2367245"/>
              <a:ext cx="767715" cy="1028700"/>
            </a:xfrm>
            <a:custGeom>
              <a:avLst/>
              <a:gdLst/>
              <a:ahLst/>
              <a:cxnLst/>
              <a:rect l="l" t="t" r="r" b="b"/>
              <a:pathLst>
                <a:path w="767715" h="1028700">
                  <a:moveTo>
                    <a:pt x="383549" y="1028622"/>
                  </a:moveTo>
                  <a:lnTo>
                    <a:pt x="0" y="645073"/>
                  </a:lnTo>
                  <a:lnTo>
                    <a:pt x="0" y="0"/>
                  </a:lnTo>
                  <a:lnTo>
                    <a:pt x="383549" y="383549"/>
                  </a:lnTo>
                  <a:lnTo>
                    <a:pt x="767098" y="0"/>
                  </a:lnTo>
                  <a:lnTo>
                    <a:pt x="767098" y="645073"/>
                  </a:lnTo>
                  <a:lnTo>
                    <a:pt x="383549" y="1028622"/>
                  </a:lnTo>
                  <a:close/>
                </a:path>
              </a:pathLst>
            </a:custGeom>
            <a:solidFill>
              <a:srgbClr val="104F5B"/>
            </a:solidFill>
          </p:spPr>
          <p:txBody>
            <a:bodyPr wrap="square" lIns="0" tIns="0" rIns="0" bIns="0" rtlCol="0"/>
            <a:lstStyle/>
            <a:p>
              <a:endParaRPr/>
            </a:p>
          </p:txBody>
        </p:sp>
        <p:sp>
          <p:nvSpPr>
            <p:cNvPr id="17" name="object 17"/>
            <p:cNvSpPr/>
            <p:nvPr/>
          </p:nvSpPr>
          <p:spPr>
            <a:xfrm>
              <a:off x="555023" y="2344385"/>
              <a:ext cx="767715" cy="1051560"/>
            </a:xfrm>
            <a:custGeom>
              <a:avLst/>
              <a:gdLst/>
              <a:ahLst/>
              <a:cxnLst/>
              <a:rect l="l" t="t" r="r" b="b"/>
              <a:pathLst>
                <a:path w="767715" h="1028700">
                  <a:moveTo>
                    <a:pt x="767098" y="0"/>
                  </a:moveTo>
                  <a:lnTo>
                    <a:pt x="767098" y="645073"/>
                  </a:lnTo>
                  <a:lnTo>
                    <a:pt x="383549" y="1028622"/>
                  </a:lnTo>
                  <a:lnTo>
                    <a:pt x="0" y="645073"/>
                  </a:lnTo>
                  <a:lnTo>
                    <a:pt x="0" y="0"/>
                  </a:lnTo>
                  <a:lnTo>
                    <a:pt x="383549" y="383549"/>
                  </a:lnTo>
                  <a:lnTo>
                    <a:pt x="767098" y="0"/>
                  </a:lnTo>
                  <a:close/>
                </a:path>
              </a:pathLst>
            </a:custGeom>
            <a:ln w="25399">
              <a:solidFill>
                <a:srgbClr val="B80000"/>
              </a:solidFill>
            </a:ln>
          </p:spPr>
          <p:txBody>
            <a:bodyPr wrap="square" lIns="0" tIns="0" rIns="0" bIns="0" rtlCol="0"/>
            <a:lstStyle/>
            <a:p>
              <a:endParaRPr dirty="0"/>
            </a:p>
          </p:txBody>
        </p:sp>
        <p:sp>
          <p:nvSpPr>
            <p:cNvPr id="18" name="object 18"/>
            <p:cNvSpPr/>
            <p:nvPr/>
          </p:nvSpPr>
          <p:spPr>
            <a:xfrm>
              <a:off x="1321967" y="2355692"/>
              <a:ext cx="7105015" cy="631825"/>
            </a:xfrm>
            <a:custGeom>
              <a:avLst/>
              <a:gdLst/>
              <a:ahLst/>
              <a:cxnLst/>
              <a:rect l="l" t="t" r="r" b="b"/>
              <a:pathLst>
                <a:path w="7105015" h="631825">
                  <a:moveTo>
                    <a:pt x="6999666" y="631276"/>
                  </a:moveTo>
                  <a:lnTo>
                    <a:pt x="0" y="631276"/>
                  </a:lnTo>
                  <a:lnTo>
                    <a:pt x="7" y="0"/>
                  </a:lnTo>
                  <a:lnTo>
                    <a:pt x="6999666" y="4"/>
                  </a:lnTo>
                  <a:lnTo>
                    <a:pt x="7040628" y="8273"/>
                  </a:lnTo>
                  <a:lnTo>
                    <a:pt x="7074075" y="30821"/>
                  </a:lnTo>
                  <a:lnTo>
                    <a:pt x="7096623" y="64264"/>
                  </a:lnTo>
                  <a:lnTo>
                    <a:pt x="7104890" y="105219"/>
                  </a:lnTo>
                  <a:lnTo>
                    <a:pt x="7104890" y="526076"/>
                  </a:lnTo>
                  <a:lnTo>
                    <a:pt x="7096884" y="566332"/>
                  </a:lnTo>
                  <a:lnTo>
                    <a:pt x="7074065" y="600476"/>
                  </a:lnTo>
                  <a:lnTo>
                    <a:pt x="7039941" y="623273"/>
                  </a:lnTo>
                  <a:lnTo>
                    <a:pt x="6999666" y="631276"/>
                  </a:lnTo>
                  <a:close/>
                </a:path>
              </a:pathLst>
            </a:custGeom>
            <a:solidFill>
              <a:srgbClr val="EBCACA">
                <a:alpha val="89802"/>
              </a:srgbClr>
            </a:solidFill>
          </p:spPr>
          <p:txBody>
            <a:bodyPr wrap="square" lIns="0" tIns="0" rIns="0" bIns="0" rtlCol="0"/>
            <a:lstStyle/>
            <a:p>
              <a:endParaRPr/>
            </a:p>
          </p:txBody>
        </p:sp>
        <p:sp>
          <p:nvSpPr>
            <p:cNvPr id="19" name="object 19"/>
            <p:cNvSpPr/>
            <p:nvPr/>
          </p:nvSpPr>
          <p:spPr>
            <a:xfrm>
              <a:off x="1321967" y="2355692"/>
              <a:ext cx="7105015" cy="631825"/>
            </a:xfrm>
            <a:custGeom>
              <a:avLst/>
              <a:gdLst/>
              <a:ahLst/>
              <a:cxnLst/>
              <a:rect l="l" t="t" r="r" b="b"/>
              <a:pathLst>
                <a:path w="7105015" h="631825">
                  <a:moveTo>
                    <a:pt x="7104890" y="105219"/>
                  </a:moveTo>
                  <a:lnTo>
                    <a:pt x="7104890" y="526076"/>
                  </a:lnTo>
                  <a:lnTo>
                    <a:pt x="7102851" y="546694"/>
                  </a:lnTo>
                  <a:lnTo>
                    <a:pt x="7096884" y="566332"/>
                  </a:lnTo>
                  <a:lnTo>
                    <a:pt x="7074065" y="600476"/>
                  </a:lnTo>
                  <a:lnTo>
                    <a:pt x="7039940" y="623273"/>
                  </a:lnTo>
                  <a:lnTo>
                    <a:pt x="6999665" y="631276"/>
                  </a:lnTo>
                  <a:lnTo>
                    <a:pt x="4" y="631276"/>
                  </a:lnTo>
                  <a:lnTo>
                    <a:pt x="4" y="4"/>
                  </a:lnTo>
                  <a:lnTo>
                    <a:pt x="6999665" y="4"/>
                  </a:lnTo>
                  <a:lnTo>
                    <a:pt x="7040628" y="8273"/>
                  </a:lnTo>
                  <a:lnTo>
                    <a:pt x="7074075" y="30821"/>
                  </a:lnTo>
                  <a:lnTo>
                    <a:pt x="7096623" y="64264"/>
                  </a:lnTo>
                  <a:lnTo>
                    <a:pt x="7104890" y="105219"/>
                  </a:lnTo>
                  <a:close/>
                </a:path>
              </a:pathLst>
            </a:custGeom>
            <a:ln w="25399">
              <a:solidFill>
                <a:srgbClr val="CC0000"/>
              </a:solidFill>
            </a:ln>
          </p:spPr>
          <p:txBody>
            <a:bodyPr wrap="square" lIns="0" tIns="0" rIns="0" bIns="0" rtlCol="0"/>
            <a:lstStyle/>
            <a:p>
              <a:endParaRPr/>
            </a:p>
          </p:txBody>
        </p:sp>
        <p:sp>
          <p:nvSpPr>
            <p:cNvPr id="20" name="object 20"/>
            <p:cNvSpPr/>
            <p:nvPr/>
          </p:nvSpPr>
          <p:spPr>
            <a:xfrm>
              <a:off x="1392565" y="2570036"/>
              <a:ext cx="2901950" cy="165100"/>
            </a:xfrm>
            <a:custGeom>
              <a:avLst/>
              <a:gdLst/>
              <a:ahLst/>
              <a:cxnLst/>
              <a:rect l="l" t="t" r="r" b="b"/>
              <a:pathLst>
                <a:path w="2901950" h="165100">
                  <a:moveTo>
                    <a:pt x="2901619" y="164591"/>
                  </a:moveTo>
                  <a:lnTo>
                    <a:pt x="0" y="164591"/>
                  </a:lnTo>
                  <a:lnTo>
                    <a:pt x="0" y="0"/>
                  </a:lnTo>
                  <a:lnTo>
                    <a:pt x="2901619" y="0"/>
                  </a:lnTo>
                  <a:lnTo>
                    <a:pt x="2901619" y="164591"/>
                  </a:lnTo>
                  <a:close/>
                </a:path>
              </a:pathLst>
            </a:custGeom>
            <a:solidFill>
              <a:srgbClr val="EBCACA"/>
            </a:solidFill>
          </p:spPr>
          <p:txBody>
            <a:bodyPr wrap="square" lIns="0" tIns="0" rIns="0" bIns="0" rtlCol="0"/>
            <a:lstStyle/>
            <a:p>
              <a:endParaRPr/>
            </a:p>
          </p:txBody>
        </p:sp>
      </p:grpSp>
      <p:sp>
        <p:nvSpPr>
          <p:cNvPr id="21" name="object 21"/>
          <p:cNvSpPr txBox="1"/>
          <p:nvPr/>
        </p:nvSpPr>
        <p:spPr>
          <a:xfrm>
            <a:off x="554454" y="2536609"/>
            <a:ext cx="3750310" cy="461009"/>
          </a:xfrm>
          <a:prstGeom prst="rect">
            <a:avLst/>
          </a:prstGeom>
        </p:spPr>
        <p:txBody>
          <a:bodyPr vert="horz" wrap="square" lIns="0" tIns="12700" rIns="0" bIns="0" rtlCol="0">
            <a:spAutoFit/>
          </a:bodyPr>
          <a:lstStyle/>
          <a:p>
            <a:pPr marL="929005" indent="-92075">
              <a:lnSpc>
                <a:spcPct val="100000"/>
              </a:lnSpc>
              <a:spcBef>
                <a:spcPts val="100"/>
              </a:spcBef>
              <a:buChar char="•"/>
              <a:tabLst>
                <a:tab pos="929640" algn="l"/>
              </a:tabLst>
            </a:pPr>
            <a:r>
              <a:rPr sz="1200" spc="-5" dirty="0">
                <a:latin typeface="Times New Roman"/>
                <a:cs typeface="Times New Roman"/>
              </a:rPr>
              <a:t>Unsupervised Machine Learning</a:t>
            </a:r>
            <a:r>
              <a:rPr sz="1200" spc="265" dirty="0">
                <a:latin typeface="Times New Roman"/>
                <a:cs typeface="Times New Roman"/>
              </a:rPr>
              <a:t> </a:t>
            </a:r>
            <a:r>
              <a:rPr sz="1200" dirty="0">
                <a:latin typeface="Times New Roman"/>
                <a:cs typeface="Times New Roman"/>
              </a:rPr>
              <a:t>(Clustering)</a:t>
            </a:r>
          </a:p>
          <a:p>
            <a:pPr marL="12700">
              <a:lnSpc>
                <a:spcPct val="100000"/>
              </a:lnSpc>
              <a:spcBef>
                <a:spcPts val="910"/>
              </a:spcBef>
            </a:pPr>
            <a:r>
              <a:rPr sz="900" b="1" dirty="0">
                <a:solidFill>
                  <a:srgbClr val="F4FDFF"/>
                </a:solidFill>
                <a:latin typeface="Arial"/>
                <a:cs typeface="Arial"/>
              </a:rPr>
              <a:t>Methodology</a:t>
            </a:r>
            <a:r>
              <a:rPr sz="900" dirty="0">
                <a:solidFill>
                  <a:srgbClr val="F4FDFF"/>
                </a:solidFill>
                <a:latin typeface="Arial"/>
                <a:cs typeface="Arial"/>
              </a:rPr>
              <a:t>:</a:t>
            </a:r>
            <a:endParaRPr sz="900" dirty="0">
              <a:latin typeface="Arial"/>
              <a:cs typeface="Arial"/>
            </a:endParaRPr>
          </a:p>
        </p:txBody>
      </p:sp>
      <p:grpSp>
        <p:nvGrpSpPr>
          <p:cNvPr id="22" name="object 22"/>
          <p:cNvGrpSpPr/>
          <p:nvPr/>
        </p:nvGrpSpPr>
        <p:grpSpPr>
          <a:xfrm>
            <a:off x="542298" y="3640892"/>
            <a:ext cx="793115" cy="1076960"/>
            <a:chOff x="542298" y="3640892"/>
            <a:chExt cx="793115" cy="1076960"/>
          </a:xfrm>
        </p:grpSpPr>
        <p:sp>
          <p:nvSpPr>
            <p:cNvPr id="23" name="object 23"/>
            <p:cNvSpPr/>
            <p:nvPr/>
          </p:nvSpPr>
          <p:spPr>
            <a:xfrm>
              <a:off x="554998" y="3653592"/>
              <a:ext cx="767715" cy="1051560"/>
            </a:xfrm>
            <a:custGeom>
              <a:avLst/>
              <a:gdLst/>
              <a:ahLst/>
              <a:cxnLst/>
              <a:rect l="l" t="t" r="r" b="b"/>
              <a:pathLst>
                <a:path w="767715" h="1051560">
                  <a:moveTo>
                    <a:pt x="383549" y="1051072"/>
                  </a:moveTo>
                  <a:lnTo>
                    <a:pt x="0" y="667523"/>
                  </a:lnTo>
                  <a:lnTo>
                    <a:pt x="0" y="0"/>
                  </a:lnTo>
                  <a:lnTo>
                    <a:pt x="383549" y="383549"/>
                  </a:lnTo>
                  <a:lnTo>
                    <a:pt x="767098" y="0"/>
                  </a:lnTo>
                  <a:lnTo>
                    <a:pt x="767098" y="667523"/>
                  </a:lnTo>
                  <a:lnTo>
                    <a:pt x="383549" y="1051072"/>
                  </a:lnTo>
                  <a:close/>
                </a:path>
              </a:pathLst>
            </a:custGeom>
            <a:solidFill>
              <a:srgbClr val="104F5B"/>
            </a:solidFill>
          </p:spPr>
          <p:txBody>
            <a:bodyPr wrap="square" lIns="0" tIns="0" rIns="0" bIns="0" rtlCol="0"/>
            <a:lstStyle/>
            <a:p>
              <a:endParaRPr/>
            </a:p>
          </p:txBody>
        </p:sp>
        <p:sp>
          <p:nvSpPr>
            <p:cNvPr id="24" name="object 24"/>
            <p:cNvSpPr/>
            <p:nvPr/>
          </p:nvSpPr>
          <p:spPr>
            <a:xfrm>
              <a:off x="554998" y="3653592"/>
              <a:ext cx="767715" cy="1051560"/>
            </a:xfrm>
            <a:custGeom>
              <a:avLst/>
              <a:gdLst/>
              <a:ahLst/>
              <a:cxnLst/>
              <a:rect l="l" t="t" r="r" b="b"/>
              <a:pathLst>
                <a:path w="767715" h="1051560">
                  <a:moveTo>
                    <a:pt x="767098" y="0"/>
                  </a:moveTo>
                  <a:lnTo>
                    <a:pt x="767098" y="667523"/>
                  </a:lnTo>
                  <a:lnTo>
                    <a:pt x="383549" y="1051072"/>
                  </a:lnTo>
                  <a:lnTo>
                    <a:pt x="0" y="667523"/>
                  </a:lnTo>
                  <a:lnTo>
                    <a:pt x="0" y="0"/>
                  </a:lnTo>
                  <a:lnTo>
                    <a:pt x="383549" y="383549"/>
                  </a:lnTo>
                  <a:lnTo>
                    <a:pt x="767098" y="0"/>
                  </a:lnTo>
                  <a:close/>
                </a:path>
              </a:pathLst>
            </a:custGeom>
            <a:ln w="25399">
              <a:solidFill>
                <a:srgbClr val="B80000"/>
              </a:solidFill>
            </a:ln>
          </p:spPr>
          <p:txBody>
            <a:bodyPr wrap="square" lIns="0" tIns="0" rIns="0" bIns="0" rtlCol="0"/>
            <a:lstStyle/>
            <a:p>
              <a:endParaRPr/>
            </a:p>
          </p:txBody>
        </p:sp>
      </p:grpSp>
      <p:sp>
        <p:nvSpPr>
          <p:cNvPr id="25" name="object 25"/>
          <p:cNvSpPr txBox="1"/>
          <p:nvPr/>
        </p:nvSpPr>
        <p:spPr>
          <a:xfrm>
            <a:off x="655859" y="4089155"/>
            <a:ext cx="565785" cy="162560"/>
          </a:xfrm>
          <a:prstGeom prst="rect">
            <a:avLst/>
          </a:prstGeom>
        </p:spPr>
        <p:txBody>
          <a:bodyPr vert="horz" wrap="square" lIns="0" tIns="12700" rIns="0" bIns="0" rtlCol="0">
            <a:spAutoFit/>
          </a:bodyPr>
          <a:lstStyle/>
          <a:p>
            <a:pPr marL="12700">
              <a:lnSpc>
                <a:spcPct val="100000"/>
              </a:lnSpc>
              <a:spcBef>
                <a:spcPts val="100"/>
              </a:spcBef>
            </a:pPr>
            <a:r>
              <a:rPr sz="900" b="1" spc="-5" dirty="0">
                <a:solidFill>
                  <a:srgbClr val="F4FDFF"/>
                </a:solidFill>
                <a:latin typeface="Arial"/>
                <a:cs typeface="Arial"/>
              </a:rPr>
              <a:t>Database</a:t>
            </a:r>
            <a:r>
              <a:rPr sz="900" spc="-5" dirty="0">
                <a:solidFill>
                  <a:srgbClr val="F4FDFF"/>
                </a:solidFill>
                <a:latin typeface="Arial"/>
                <a:cs typeface="Arial"/>
              </a:rPr>
              <a:t>:</a:t>
            </a:r>
            <a:endParaRPr sz="900">
              <a:latin typeface="Arial"/>
              <a:cs typeface="Arial"/>
            </a:endParaRPr>
          </a:p>
        </p:txBody>
      </p:sp>
      <p:grpSp>
        <p:nvGrpSpPr>
          <p:cNvPr id="26" name="object 26"/>
          <p:cNvGrpSpPr/>
          <p:nvPr/>
        </p:nvGrpSpPr>
        <p:grpSpPr>
          <a:xfrm>
            <a:off x="1309262" y="3640892"/>
            <a:ext cx="7130415" cy="708660"/>
            <a:chOff x="1309262" y="3640892"/>
            <a:chExt cx="7130415" cy="708660"/>
          </a:xfrm>
        </p:grpSpPr>
        <p:sp>
          <p:nvSpPr>
            <p:cNvPr id="27" name="object 27"/>
            <p:cNvSpPr/>
            <p:nvPr/>
          </p:nvSpPr>
          <p:spPr>
            <a:xfrm>
              <a:off x="1321962" y="3653592"/>
              <a:ext cx="7105015" cy="683260"/>
            </a:xfrm>
            <a:custGeom>
              <a:avLst/>
              <a:gdLst/>
              <a:ahLst/>
              <a:cxnLst/>
              <a:rect l="l" t="t" r="r" b="b"/>
              <a:pathLst>
                <a:path w="7105015" h="683260">
                  <a:moveTo>
                    <a:pt x="6991046" y="683073"/>
                  </a:moveTo>
                  <a:lnTo>
                    <a:pt x="0" y="683073"/>
                  </a:lnTo>
                  <a:lnTo>
                    <a:pt x="4" y="0"/>
                  </a:lnTo>
                  <a:lnTo>
                    <a:pt x="6991046" y="0"/>
                  </a:lnTo>
                  <a:lnTo>
                    <a:pt x="7035360" y="8947"/>
                  </a:lnTo>
                  <a:lnTo>
                    <a:pt x="7071549" y="33346"/>
                  </a:lnTo>
                  <a:lnTo>
                    <a:pt x="7095948" y="69535"/>
                  </a:lnTo>
                  <a:lnTo>
                    <a:pt x="7104895" y="113849"/>
                  </a:lnTo>
                  <a:lnTo>
                    <a:pt x="7104895" y="569223"/>
                  </a:lnTo>
                  <a:lnTo>
                    <a:pt x="7096227" y="612792"/>
                  </a:lnTo>
                  <a:lnTo>
                    <a:pt x="7071545" y="649723"/>
                  </a:lnTo>
                  <a:lnTo>
                    <a:pt x="7034614" y="674404"/>
                  </a:lnTo>
                  <a:lnTo>
                    <a:pt x="6991046" y="683073"/>
                  </a:lnTo>
                  <a:close/>
                </a:path>
              </a:pathLst>
            </a:custGeom>
            <a:solidFill>
              <a:srgbClr val="EBCACA">
                <a:alpha val="89802"/>
              </a:srgbClr>
            </a:solidFill>
          </p:spPr>
          <p:txBody>
            <a:bodyPr wrap="square" lIns="0" tIns="0" rIns="0" bIns="0" rtlCol="0"/>
            <a:lstStyle/>
            <a:p>
              <a:endParaRPr/>
            </a:p>
          </p:txBody>
        </p:sp>
        <p:sp>
          <p:nvSpPr>
            <p:cNvPr id="28" name="object 28"/>
            <p:cNvSpPr/>
            <p:nvPr/>
          </p:nvSpPr>
          <p:spPr>
            <a:xfrm>
              <a:off x="1321962" y="3653592"/>
              <a:ext cx="7105015" cy="683260"/>
            </a:xfrm>
            <a:custGeom>
              <a:avLst/>
              <a:gdLst/>
              <a:ahLst/>
              <a:cxnLst/>
              <a:rect l="l" t="t" r="r" b="b"/>
              <a:pathLst>
                <a:path w="7105015" h="683260">
                  <a:moveTo>
                    <a:pt x="7104895" y="113849"/>
                  </a:moveTo>
                  <a:lnTo>
                    <a:pt x="7104895" y="569223"/>
                  </a:lnTo>
                  <a:lnTo>
                    <a:pt x="7102687" y="591540"/>
                  </a:lnTo>
                  <a:lnTo>
                    <a:pt x="7096226" y="612792"/>
                  </a:lnTo>
                  <a:lnTo>
                    <a:pt x="7071545" y="649723"/>
                  </a:lnTo>
                  <a:lnTo>
                    <a:pt x="7034614" y="674404"/>
                  </a:lnTo>
                  <a:lnTo>
                    <a:pt x="6991045" y="683073"/>
                  </a:lnTo>
                  <a:lnTo>
                    <a:pt x="4" y="683073"/>
                  </a:lnTo>
                  <a:lnTo>
                    <a:pt x="4" y="0"/>
                  </a:lnTo>
                  <a:lnTo>
                    <a:pt x="6991045" y="0"/>
                  </a:lnTo>
                  <a:lnTo>
                    <a:pt x="7035360" y="8947"/>
                  </a:lnTo>
                  <a:lnTo>
                    <a:pt x="7071548" y="33346"/>
                  </a:lnTo>
                  <a:lnTo>
                    <a:pt x="7095948" y="69535"/>
                  </a:lnTo>
                  <a:lnTo>
                    <a:pt x="7104895" y="113849"/>
                  </a:lnTo>
                  <a:close/>
                </a:path>
              </a:pathLst>
            </a:custGeom>
            <a:ln w="25399">
              <a:solidFill>
                <a:srgbClr val="CC0000"/>
              </a:solidFill>
            </a:ln>
          </p:spPr>
          <p:txBody>
            <a:bodyPr wrap="square" lIns="0" tIns="0" rIns="0" bIns="0" rtlCol="0"/>
            <a:lstStyle/>
            <a:p>
              <a:endParaRPr/>
            </a:p>
          </p:txBody>
        </p:sp>
      </p:grpSp>
      <p:sp>
        <p:nvSpPr>
          <p:cNvPr id="29" name="object 29"/>
          <p:cNvSpPr txBox="1"/>
          <p:nvPr/>
        </p:nvSpPr>
        <p:spPr>
          <a:xfrm>
            <a:off x="1379865" y="3714783"/>
            <a:ext cx="1942464" cy="537845"/>
          </a:xfrm>
          <a:prstGeom prst="rect">
            <a:avLst/>
          </a:prstGeom>
        </p:spPr>
        <p:txBody>
          <a:bodyPr vert="horz" wrap="square" lIns="0" tIns="12700" rIns="0" bIns="0" rtlCol="0">
            <a:spAutoFit/>
          </a:bodyPr>
          <a:lstStyle/>
          <a:p>
            <a:pPr marL="66675" indent="-54610">
              <a:lnSpc>
                <a:spcPts val="1370"/>
              </a:lnSpc>
              <a:spcBef>
                <a:spcPts val="100"/>
              </a:spcBef>
              <a:buSzPct val="91666"/>
              <a:buChar char="•"/>
              <a:tabLst>
                <a:tab pos="67310" algn="l"/>
              </a:tabLst>
            </a:pPr>
            <a:r>
              <a:rPr sz="1200" spc="-5" dirty="0">
                <a:latin typeface="Times New Roman"/>
                <a:cs typeface="Times New Roman"/>
              </a:rPr>
              <a:t>Netflix Movies and TV</a:t>
            </a:r>
            <a:r>
              <a:rPr sz="1200" spc="-114" dirty="0">
                <a:latin typeface="Times New Roman"/>
                <a:cs typeface="Times New Roman"/>
              </a:rPr>
              <a:t> </a:t>
            </a:r>
            <a:r>
              <a:rPr sz="1200" spc="-5" dirty="0">
                <a:latin typeface="Times New Roman"/>
                <a:cs typeface="Times New Roman"/>
              </a:rPr>
              <a:t>Shows</a:t>
            </a:r>
            <a:endParaRPr sz="1200" dirty="0">
              <a:latin typeface="Times New Roman"/>
              <a:cs typeface="Times New Roman"/>
            </a:endParaRPr>
          </a:p>
          <a:p>
            <a:pPr marL="66675" indent="-54610">
              <a:lnSpc>
                <a:spcPts val="1295"/>
              </a:lnSpc>
              <a:buSzPct val="91666"/>
              <a:buChar char="•"/>
              <a:tabLst>
                <a:tab pos="67310" algn="l"/>
              </a:tabLst>
            </a:pPr>
            <a:r>
              <a:rPr sz="1200" dirty="0">
                <a:latin typeface="Times New Roman"/>
                <a:cs typeface="Times New Roman"/>
              </a:rPr>
              <a:t>7787 rows </a:t>
            </a:r>
            <a:r>
              <a:rPr sz="1200" spc="-5" dirty="0">
                <a:latin typeface="Times New Roman"/>
                <a:cs typeface="Times New Roman"/>
              </a:rPr>
              <a:t>and </a:t>
            </a:r>
            <a:r>
              <a:rPr sz="1200" dirty="0">
                <a:latin typeface="Times New Roman"/>
                <a:cs typeface="Times New Roman"/>
              </a:rPr>
              <a:t>12</a:t>
            </a:r>
            <a:r>
              <a:rPr sz="1200" spc="-40" dirty="0">
                <a:latin typeface="Times New Roman"/>
                <a:cs typeface="Times New Roman"/>
              </a:rPr>
              <a:t> </a:t>
            </a:r>
            <a:r>
              <a:rPr sz="1200" spc="-5" dirty="0">
                <a:latin typeface="Times New Roman"/>
                <a:cs typeface="Times New Roman"/>
              </a:rPr>
              <a:t>columns</a:t>
            </a:r>
            <a:endParaRPr sz="1200" dirty="0">
              <a:latin typeface="Times New Roman"/>
              <a:cs typeface="Times New Roman"/>
            </a:endParaRPr>
          </a:p>
          <a:p>
            <a:pPr marL="66675" indent="-54610">
              <a:lnSpc>
                <a:spcPts val="1370"/>
              </a:lnSpc>
              <a:buSzPct val="91666"/>
              <a:buChar char="•"/>
              <a:tabLst>
                <a:tab pos="67310" algn="l"/>
              </a:tabLst>
            </a:pPr>
            <a:r>
              <a:rPr sz="1200" spc="-5" dirty="0">
                <a:latin typeface="Times New Roman"/>
                <a:cs typeface="Times New Roman"/>
              </a:rPr>
              <a:t>Data </a:t>
            </a:r>
            <a:r>
              <a:rPr sz="1200" dirty="0">
                <a:latin typeface="Times New Roman"/>
                <a:cs typeface="Times New Roman"/>
              </a:rPr>
              <a:t>from </a:t>
            </a:r>
            <a:r>
              <a:rPr sz="1200" spc="-5" dirty="0">
                <a:latin typeface="Times New Roman"/>
                <a:cs typeface="Times New Roman"/>
              </a:rPr>
              <a:t>last</a:t>
            </a:r>
            <a:r>
              <a:rPr sz="1200" spc="-25" dirty="0">
                <a:latin typeface="Times New Roman"/>
                <a:cs typeface="Times New Roman"/>
              </a:rPr>
              <a:t> </a:t>
            </a:r>
            <a:r>
              <a:rPr sz="1200" dirty="0">
                <a:latin typeface="Times New Roman"/>
                <a:cs typeface="Times New Roman"/>
              </a:rPr>
              <a:t>decade</a:t>
            </a:r>
          </a:p>
        </p:txBody>
      </p:sp>
      <p:sp>
        <p:nvSpPr>
          <p:cNvPr id="30" name="object 30"/>
          <p:cNvSpPr/>
          <p:nvPr/>
        </p:nvSpPr>
        <p:spPr>
          <a:xfrm>
            <a:off x="0" y="0"/>
            <a:ext cx="167640" cy="5143500"/>
          </a:xfrm>
          <a:custGeom>
            <a:avLst/>
            <a:gdLst/>
            <a:ahLst/>
            <a:cxnLst/>
            <a:rect l="l" t="t" r="r" b="b"/>
            <a:pathLst>
              <a:path w="167640" h="5143500">
                <a:moveTo>
                  <a:pt x="167099" y="5143489"/>
                </a:moveTo>
                <a:lnTo>
                  <a:pt x="0" y="5143489"/>
                </a:lnTo>
                <a:lnTo>
                  <a:pt x="0" y="0"/>
                </a:lnTo>
                <a:lnTo>
                  <a:pt x="167099" y="0"/>
                </a:lnTo>
                <a:lnTo>
                  <a:pt x="167099" y="5143489"/>
                </a:lnTo>
                <a:close/>
              </a:path>
            </a:pathLst>
          </a:custGeom>
          <a:solidFill>
            <a:srgbClr val="0E3B44"/>
          </a:solidFill>
        </p:spPr>
        <p:txBody>
          <a:bodyPr wrap="square" lIns="0" tIns="0" rIns="0" bIns="0" rtlCol="0"/>
          <a:lstStyle/>
          <a:p>
            <a:endParaRPr/>
          </a:p>
        </p:txBody>
      </p:sp>
      <p:sp>
        <p:nvSpPr>
          <p:cNvPr id="31" name="object 31"/>
          <p:cNvSpPr txBox="1">
            <a:spLocks noGrp="1"/>
          </p:cNvSpPr>
          <p:nvPr>
            <p:ph type="title"/>
          </p:nvPr>
        </p:nvSpPr>
        <p:spPr>
          <a:xfrm>
            <a:off x="550263" y="65782"/>
            <a:ext cx="4009538" cy="505267"/>
          </a:xfrm>
          <a:prstGeom prst="rect">
            <a:avLst/>
          </a:prstGeom>
        </p:spPr>
        <p:txBody>
          <a:bodyPr vert="horz" wrap="square" lIns="0" tIns="12700" rIns="0" bIns="0" rtlCol="0">
            <a:spAutoFit/>
          </a:bodyPr>
          <a:lstStyle/>
          <a:p>
            <a:pPr marL="12700" algn="l">
              <a:lnSpc>
                <a:spcPct val="100000"/>
              </a:lnSpc>
              <a:spcBef>
                <a:spcPts val="100"/>
              </a:spcBef>
            </a:pPr>
            <a:r>
              <a:rPr sz="3200" spc="-15" dirty="0"/>
              <a:t>Introduction</a:t>
            </a:r>
          </a:p>
        </p:txBody>
      </p:sp>
    </p:spTree>
    <p:extLst>
      <p:ext uri="{BB962C8B-B14F-4D97-AF65-F5344CB8AC3E}">
        <p14:creationId xmlns:p14="http://schemas.microsoft.com/office/powerpoint/2010/main" val="32220239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162762"/>
            <a:ext cx="4867250" cy="443070"/>
          </a:xfrm>
          <a:prstGeom prst="rect">
            <a:avLst/>
          </a:prstGeom>
        </p:spPr>
        <p:txBody>
          <a:bodyPr vert="horz" wrap="square" lIns="0" tIns="12065" rIns="0" bIns="0" rtlCol="0">
            <a:spAutoFit/>
          </a:bodyPr>
          <a:lstStyle/>
          <a:p>
            <a:pPr marL="12700">
              <a:lnSpc>
                <a:spcPct val="100000"/>
              </a:lnSpc>
              <a:spcBef>
                <a:spcPts val="95"/>
              </a:spcBef>
            </a:pPr>
            <a:r>
              <a:rPr lang="en-IN" sz="2800" spc="-15" dirty="0"/>
              <a:t>Problem</a:t>
            </a:r>
            <a:r>
              <a:rPr lang="en-IN" sz="2800" spc="-75" dirty="0"/>
              <a:t> </a:t>
            </a:r>
            <a:r>
              <a:rPr lang="en-IN" sz="2800" spc="-5" dirty="0" smtClean="0"/>
              <a:t>Statement  ..</a:t>
            </a:r>
            <a:endParaRPr sz="2800" dirty="0">
              <a:latin typeface="Arial"/>
              <a:cs typeface="Arial"/>
            </a:endParaRPr>
          </a:p>
        </p:txBody>
      </p:sp>
      <p:sp>
        <p:nvSpPr>
          <p:cNvPr id="3" name="object 3"/>
          <p:cNvSpPr txBox="1">
            <a:spLocks noGrp="1"/>
          </p:cNvSpPr>
          <p:nvPr>
            <p:ph type="body" idx="1"/>
          </p:nvPr>
        </p:nvSpPr>
        <p:spPr>
          <a:xfrm>
            <a:off x="83882" y="706402"/>
            <a:ext cx="8679117" cy="3965316"/>
          </a:xfrm>
          <a:prstGeom prst="rect">
            <a:avLst/>
          </a:prstGeom>
        </p:spPr>
        <p:txBody>
          <a:bodyPr vert="horz" wrap="square" lIns="0" tIns="13335" rIns="0" bIns="0" rtlCol="0">
            <a:spAutoFit/>
          </a:bodyPr>
          <a:lstStyle/>
          <a:p>
            <a:pPr marL="398145" marR="126364" indent="-285750">
              <a:lnSpc>
                <a:spcPct val="114999"/>
              </a:lnSpc>
              <a:spcBef>
                <a:spcPts val="105"/>
              </a:spcBef>
              <a:buClr>
                <a:srgbClr val="F5FCFF"/>
              </a:buClr>
              <a:buFont typeface="Arial" panose="020B0604020202020204" pitchFamily="34" charset="0"/>
              <a:buChar char="•"/>
              <a:tabLst>
                <a:tab pos="455295" algn="l"/>
                <a:tab pos="455930" algn="l"/>
              </a:tabLst>
            </a:pPr>
            <a:r>
              <a:rPr sz="1600" dirty="0">
                <a:solidFill>
                  <a:schemeClr val="accent1">
                    <a:lumMod val="50000"/>
                  </a:schemeClr>
                </a:solidFill>
              </a:rPr>
              <a:t>This </a:t>
            </a:r>
            <a:r>
              <a:rPr sz="1600" spc="-5" dirty="0">
                <a:solidFill>
                  <a:schemeClr val="accent1">
                    <a:lumMod val="50000"/>
                  </a:schemeClr>
                </a:solidFill>
              </a:rPr>
              <a:t>dataset consists of </a:t>
            </a:r>
            <a:r>
              <a:rPr sz="1600" dirty="0">
                <a:solidFill>
                  <a:schemeClr val="accent1">
                    <a:lumMod val="50000"/>
                  </a:schemeClr>
                </a:solidFill>
              </a:rPr>
              <a:t>tv </a:t>
            </a:r>
            <a:r>
              <a:rPr sz="1600" spc="-15" dirty="0">
                <a:solidFill>
                  <a:schemeClr val="accent1">
                    <a:lumMod val="50000"/>
                  </a:schemeClr>
                </a:solidFill>
              </a:rPr>
              <a:t>shows </a:t>
            </a:r>
            <a:r>
              <a:rPr sz="1600" spc="-10" dirty="0">
                <a:solidFill>
                  <a:schemeClr val="accent1">
                    <a:lumMod val="50000"/>
                  </a:schemeClr>
                </a:solidFill>
              </a:rPr>
              <a:t>and </a:t>
            </a:r>
            <a:r>
              <a:rPr sz="1600" spc="-5" dirty="0">
                <a:solidFill>
                  <a:schemeClr val="accent1">
                    <a:lumMod val="50000"/>
                  </a:schemeClr>
                </a:solidFill>
              </a:rPr>
              <a:t>movies available on Netflix as </a:t>
            </a:r>
            <a:r>
              <a:rPr sz="1600" dirty="0" smtClean="0">
                <a:solidFill>
                  <a:schemeClr val="accent1">
                    <a:lumMod val="50000"/>
                  </a:schemeClr>
                </a:solidFill>
              </a:rPr>
              <a:t>o</a:t>
            </a:r>
            <a:r>
              <a:rPr lang="en-US" sz="1600" dirty="0" smtClean="0">
                <a:solidFill>
                  <a:schemeClr val="accent1">
                    <a:lumMod val="50000"/>
                  </a:schemeClr>
                </a:solidFill>
              </a:rPr>
              <a:t>n</a:t>
            </a:r>
            <a:r>
              <a:rPr sz="1600" dirty="0" smtClean="0">
                <a:solidFill>
                  <a:schemeClr val="accent1">
                    <a:lumMod val="50000"/>
                  </a:schemeClr>
                </a:solidFill>
              </a:rPr>
              <a:t> </a:t>
            </a:r>
            <a:r>
              <a:rPr sz="1600" spc="-10" dirty="0">
                <a:solidFill>
                  <a:schemeClr val="accent1">
                    <a:lumMod val="50000"/>
                  </a:schemeClr>
                </a:solidFill>
              </a:rPr>
              <a:t>2019. </a:t>
            </a:r>
            <a:r>
              <a:rPr sz="1600" dirty="0">
                <a:solidFill>
                  <a:schemeClr val="accent1">
                    <a:lumMod val="50000"/>
                  </a:schemeClr>
                </a:solidFill>
              </a:rPr>
              <a:t>The </a:t>
            </a:r>
            <a:r>
              <a:rPr sz="1600" spc="-5" dirty="0">
                <a:solidFill>
                  <a:schemeClr val="accent1">
                    <a:lumMod val="50000"/>
                  </a:schemeClr>
                </a:solidFill>
              </a:rPr>
              <a:t>dataset</a:t>
            </a:r>
            <a:r>
              <a:rPr lang="en-IN" sz="1600" spc="-5" dirty="0">
                <a:solidFill>
                  <a:schemeClr val="accent1">
                    <a:lumMod val="50000"/>
                  </a:schemeClr>
                </a:solidFill>
              </a:rPr>
              <a:t> </a:t>
            </a:r>
            <a:r>
              <a:rPr sz="1600" spc="-5" dirty="0">
                <a:solidFill>
                  <a:schemeClr val="accent1">
                    <a:lumMod val="50000"/>
                  </a:schemeClr>
                </a:solidFill>
              </a:rPr>
              <a:t>is collected from Flixable </a:t>
            </a:r>
            <a:r>
              <a:rPr sz="1600" spc="-15" dirty="0">
                <a:solidFill>
                  <a:schemeClr val="accent1">
                    <a:lumMod val="50000"/>
                  </a:schemeClr>
                </a:solidFill>
              </a:rPr>
              <a:t>which </a:t>
            </a:r>
            <a:r>
              <a:rPr sz="1600" spc="-5" dirty="0">
                <a:solidFill>
                  <a:schemeClr val="accent1">
                    <a:lumMod val="50000"/>
                  </a:schemeClr>
                </a:solidFill>
              </a:rPr>
              <a:t>is a third-party Netflix search  engine.</a:t>
            </a:r>
          </a:p>
          <a:p>
            <a:pPr marL="455930" indent="-342900">
              <a:lnSpc>
                <a:spcPct val="100000"/>
              </a:lnSpc>
              <a:spcBef>
                <a:spcPts val="320"/>
              </a:spcBef>
              <a:buClr>
                <a:srgbClr val="F5FCFF"/>
              </a:buClr>
              <a:buFont typeface="Arial" panose="020B0604020202020204" pitchFamily="34" charset="0"/>
              <a:buChar char="•"/>
              <a:tabLst>
                <a:tab pos="455295" algn="l"/>
                <a:tab pos="455930" algn="l"/>
              </a:tabLst>
            </a:pPr>
            <a:r>
              <a:rPr sz="1600" dirty="0">
                <a:solidFill>
                  <a:schemeClr val="accent1">
                    <a:lumMod val="50000"/>
                  </a:schemeClr>
                </a:solidFill>
              </a:rPr>
              <a:t>In </a:t>
            </a:r>
            <a:r>
              <a:rPr sz="1600" spc="-10" dirty="0">
                <a:solidFill>
                  <a:schemeClr val="accent1">
                    <a:lumMod val="50000"/>
                  </a:schemeClr>
                </a:solidFill>
              </a:rPr>
              <a:t>2018, </a:t>
            </a:r>
            <a:r>
              <a:rPr sz="1600" spc="-5" dirty="0">
                <a:solidFill>
                  <a:schemeClr val="accent1">
                    <a:lumMod val="50000"/>
                  </a:schemeClr>
                </a:solidFill>
              </a:rPr>
              <a:t>they released an interesting report </a:t>
            </a:r>
            <a:r>
              <a:rPr sz="1600" spc="-10" dirty="0">
                <a:solidFill>
                  <a:schemeClr val="accent1">
                    <a:lumMod val="50000"/>
                  </a:schemeClr>
                </a:solidFill>
              </a:rPr>
              <a:t>which </a:t>
            </a:r>
            <a:r>
              <a:rPr sz="1600" spc="-15" dirty="0">
                <a:solidFill>
                  <a:schemeClr val="accent1">
                    <a:lumMod val="50000"/>
                  </a:schemeClr>
                </a:solidFill>
              </a:rPr>
              <a:t>shows </a:t>
            </a:r>
            <a:r>
              <a:rPr sz="1600" spc="-5" dirty="0">
                <a:solidFill>
                  <a:schemeClr val="accent1">
                    <a:lumMod val="50000"/>
                  </a:schemeClr>
                </a:solidFill>
              </a:rPr>
              <a:t>that </a:t>
            </a:r>
            <a:r>
              <a:rPr sz="1600" dirty="0">
                <a:solidFill>
                  <a:schemeClr val="accent1">
                    <a:lumMod val="50000"/>
                  </a:schemeClr>
                </a:solidFill>
              </a:rPr>
              <a:t>the </a:t>
            </a:r>
            <a:r>
              <a:rPr sz="1600" spc="-5" dirty="0">
                <a:solidFill>
                  <a:schemeClr val="accent1">
                    <a:lumMod val="50000"/>
                  </a:schemeClr>
                </a:solidFill>
              </a:rPr>
              <a:t>number</a:t>
            </a:r>
            <a:r>
              <a:rPr sz="1600" spc="185" dirty="0">
                <a:solidFill>
                  <a:schemeClr val="accent1">
                    <a:lumMod val="50000"/>
                  </a:schemeClr>
                </a:solidFill>
              </a:rPr>
              <a:t> </a:t>
            </a:r>
            <a:r>
              <a:rPr sz="1600" spc="-5" dirty="0">
                <a:solidFill>
                  <a:schemeClr val="accent1">
                    <a:lumMod val="50000"/>
                  </a:schemeClr>
                </a:solidFill>
              </a:rPr>
              <a:t>of</a:t>
            </a:r>
            <a:r>
              <a:rPr lang="en-IN" sz="1600" spc="-5" dirty="0">
                <a:solidFill>
                  <a:schemeClr val="accent1">
                    <a:lumMod val="50000"/>
                  </a:schemeClr>
                </a:solidFill>
              </a:rPr>
              <a:t> </a:t>
            </a:r>
            <a:r>
              <a:rPr sz="1600" spc="5" dirty="0">
                <a:solidFill>
                  <a:schemeClr val="accent1">
                    <a:lumMod val="50000"/>
                  </a:schemeClr>
                </a:solidFill>
              </a:rPr>
              <a:t>TV </a:t>
            </a:r>
            <a:r>
              <a:rPr sz="1600" spc="-10" dirty="0">
                <a:solidFill>
                  <a:schemeClr val="accent1">
                    <a:lumMod val="50000"/>
                  </a:schemeClr>
                </a:solidFill>
              </a:rPr>
              <a:t>shows </a:t>
            </a:r>
            <a:r>
              <a:rPr sz="1600" spc="-5" dirty="0">
                <a:solidFill>
                  <a:schemeClr val="accent1">
                    <a:lumMod val="50000"/>
                  </a:schemeClr>
                </a:solidFill>
              </a:rPr>
              <a:t>on Netflix has </a:t>
            </a:r>
            <a:r>
              <a:rPr sz="1600" spc="-10" dirty="0">
                <a:solidFill>
                  <a:schemeClr val="accent1">
                    <a:lumMod val="50000"/>
                  </a:schemeClr>
                </a:solidFill>
              </a:rPr>
              <a:t>nearly </a:t>
            </a:r>
            <a:r>
              <a:rPr sz="1600" spc="-5" dirty="0">
                <a:solidFill>
                  <a:schemeClr val="accent1">
                    <a:lumMod val="50000"/>
                  </a:schemeClr>
                </a:solidFill>
              </a:rPr>
              <a:t>tripled since </a:t>
            </a:r>
            <a:r>
              <a:rPr sz="1600" spc="-10" dirty="0">
                <a:solidFill>
                  <a:schemeClr val="accent1">
                    <a:lumMod val="50000"/>
                  </a:schemeClr>
                </a:solidFill>
              </a:rPr>
              <a:t>2010. </a:t>
            </a:r>
            <a:r>
              <a:rPr sz="1600" dirty="0">
                <a:solidFill>
                  <a:schemeClr val="accent1">
                    <a:lumMod val="50000"/>
                  </a:schemeClr>
                </a:solidFill>
              </a:rPr>
              <a:t>The </a:t>
            </a:r>
            <a:r>
              <a:rPr sz="1600" spc="-5" dirty="0">
                <a:solidFill>
                  <a:schemeClr val="accent1">
                    <a:lumMod val="50000"/>
                  </a:schemeClr>
                </a:solidFill>
              </a:rPr>
              <a:t>streaming service’s  number </a:t>
            </a:r>
            <a:r>
              <a:rPr sz="1600" dirty="0">
                <a:solidFill>
                  <a:schemeClr val="accent1">
                    <a:lumMod val="50000"/>
                  </a:schemeClr>
                </a:solidFill>
              </a:rPr>
              <a:t>of </a:t>
            </a:r>
            <a:r>
              <a:rPr sz="1600" spc="-5" dirty="0">
                <a:solidFill>
                  <a:schemeClr val="accent1">
                    <a:lumMod val="50000"/>
                  </a:schemeClr>
                </a:solidFill>
              </a:rPr>
              <a:t>movies has decreased by more than 2,000 </a:t>
            </a:r>
            <a:r>
              <a:rPr sz="1600" dirty="0">
                <a:solidFill>
                  <a:schemeClr val="accent1">
                    <a:lumMod val="50000"/>
                  </a:schemeClr>
                </a:solidFill>
              </a:rPr>
              <a:t>titles </a:t>
            </a:r>
            <a:r>
              <a:rPr sz="1600" spc="-5" dirty="0">
                <a:solidFill>
                  <a:schemeClr val="accent1">
                    <a:lumMod val="50000"/>
                  </a:schemeClr>
                </a:solidFill>
              </a:rPr>
              <a:t>since 2010, </a:t>
            </a:r>
            <a:r>
              <a:rPr sz="1600" spc="-15" dirty="0">
                <a:solidFill>
                  <a:schemeClr val="accent1">
                    <a:lumMod val="50000"/>
                  </a:schemeClr>
                </a:solidFill>
              </a:rPr>
              <a:t>while  </a:t>
            </a:r>
            <a:r>
              <a:rPr sz="1600" dirty="0">
                <a:solidFill>
                  <a:schemeClr val="accent1">
                    <a:lumMod val="50000"/>
                  </a:schemeClr>
                </a:solidFill>
              </a:rPr>
              <a:t>its </a:t>
            </a:r>
            <a:r>
              <a:rPr sz="1600" spc="-5" dirty="0">
                <a:solidFill>
                  <a:schemeClr val="accent1">
                    <a:lumMod val="50000"/>
                  </a:schemeClr>
                </a:solidFill>
              </a:rPr>
              <a:t>number </a:t>
            </a:r>
            <a:r>
              <a:rPr sz="1600" dirty="0">
                <a:solidFill>
                  <a:schemeClr val="accent1">
                    <a:lumMod val="50000"/>
                  </a:schemeClr>
                </a:solidFill>
              </a:rPr>
              <a:t>of </a:t>
            </a:r>
            <a:r>
              <a:rPr sz="1600" spc="5" dirty="0">
                <a:solidFill>
                  <a:schemeClr val="accent1">
                    <a:lumMod val="50000"/>
                  </a:schemeClr>
                </a:solidFill>
              </a:rPr>
              <a:t>TV </a:t>
            </a:r>
            <a:r>
              <a:rPr sz="1600" spc="-15" dirty="0">
                <a:solidFill>
                  <a:schemeClr val="accent1">
                    <a:lumMod val="50000"/>
                  </a:schemeClr>
                </a:solidFill>
              </a:rPr>
              <a:t>shows </a:t>
            </a:r>
            <a:r>
              <a:rPr sz="1600" spc="-5" dirty="0">
                <a:solidFill>
                  <a:schemeClr val="accent1">
                    <a:lumMod val="50000"/>
                  </a:schemeClr>
                </a:solidFill>
              </a:rPr>
              <a:t>has nearly tripled. </a:t>
            </a:r>
            <a:r>
              <a:rPr sz="1600" dirty="0">
                <a:solidFill>
                  <a:schemeClr val="accent1">
                    <a:lumMod val="50000"/>
                  </a:schemeClr>
                </a:solidFill>
              </a:rPr>
              <a:t>It </a:t>
            </a:r>
            <a:r>
              <a:rPr sz="1600" spc="-15" dirty="0">
                <a:solidFill>
                  <a:schemeClr val="accent1">
                    <a:lumMod val="50000"/>
                  </a:schemeClr>
                </a:solidFill>
              </a:rPr>
              <a:t>will </a:t>
            </a:r>
            <a:r>
              <a:rPr sz="1600" spc="-5" dirty="0">
                <a:solidFill>
                  <a:schemeClr val="accent1">
                    <a:lumMod val="50000"/>
                  </a:schemeClr>
                </a:solidFill>
              </a:rPr>
              <a:t>be interesting to explore </a:t>
            </a:r>
            <a:r>
              <a:rPr sz="1600" spc="-15" dirty="0">
                <a:solidFill>
                  <a:schemeClr val="accent1">
                    <a:lumMod val="50000"/>
                  </a:schemeClr>
                </a:solidFill>
              </a:rPr>
              <a:t>what  </a:t>
            </a:r>
            <a:r>
              <a:rPr sz="1600" spc="-5" dirty="0">
                <a:solidFill>
                  <a:schemeClr val="accent1">
                    <a:lumMod val="50000"/>
                  </a:schemeClr>
                </a:solidFill>
              </a:rPr>
              <a:t>all other insights can be obtained </a:t>
            </a:r>
            <a:r>
              <a:rPr sz="1600" dirty="0">
                <a:solidFill>
                  <a:schemeClr val="accent1">
                    <a:lumMod val="50000"/>
                  </a:schemeClr>
                </a:solidFill>
              </a:rPr>
              <a:t>from the </a:t>
            </a:r>
            <a:r>
              <a:rPr sz="1600" spc="-5" dirty="0">
                <a:solidFill>
                  <a:schemeClr val="accent1">
                    <a:lumMod val="50000"/>
                  </a:schemeClr>
                </a:solidFill>
              </a:rPr>
              <a:t>same</a:t>
            </a:r>
            <a:r>
              <a:rPr sz="1600" spc="35" dirty="0">
                <a:solidFill>
                  <a:schemeClr val="accent1">
                    <a:lumMod val="50000"/>
                  </a:schemeClr>
                </a:solidFill>
              </a:rPr>
              <a:t> </a:t>
            </a:r>
            <a:r>
              <a:rPr sz="1600" spc="-5" dirty="0">
                <a:solidFill>
                  <a:schemeClr val="accent1">
                    <a:lumMod val="50000"/>
                  </a:schemeClr>
                </a:solidFill>
              </a:rPr>
              <a:t>dataset</a:t>
            </a:r>
            <a:r>
              <a:rPr sz="1600" spc="-5" dirty="0" smtClean="0">
                <a:solidFill>
                  <a:schemeClr val="accent1">
                    <a:lumMod val="50000"/>
                  </a:schemeClr>
                </a:solidFill>
              </a:rPr>
              <a:t>.</a:t>
            </a:r>
            <a:endParaRPr lang="en-US" sz="1600" dirty="0">
              <a:solidFill>
                <a:schemeClr val="accent1">
                  <a:lumMod val="50000"/>
                </a:schemeClr>
              </a:solidFill>
              <a:latin typeface="Arial" panose="020B0604020202020204" pitchFamily="34" charset="0"/>
              <a:ea typeface="Times New Roman"/>
              <a:cs typeface="Arial" panose="020B0604020202020204" pitchFamily="34" charset="0"/>
              <a:sym typeface="Times New Roman"/>
            </a:endParaRPr>
          </a:p>
          <a:p>
            <a:pPr marL="741045" marR="5080" indent="-285750" algn="l" rtl="0">
              <a:lnSpc>
                <a:spcPct val="114999"/>
              </a:lnSpc>
              <a:spcBef>
                <a:spcPts val="5"/>
              </a:spcBef>
              <a:buFont typeface="Arial" panose="020B0604020202020204" pitchFamily="34" charset="0"/>
              <a:buChar char="•"/>
            </a:pPr>
            <a:endParaRPr lang="en-US" sz="1600" dirty="0">
              <a:solidFill>
                <a:schemeClr val="accent1">
                  <a:lumMod val="50000"/>
                </a:schemeClr>
              </a:solidFill>
              <a:latin typeface="Arial" panose="020B0604020202020204" pitchFamily="34" charset="0"/>
              <a:cs typeface="Arial" panose="020B0604020202020204" pitchFamily="34" charset="0"/>
            </a:endParaRPr>
          </a:p>
          <a:p>
            <a:pPr algn="l"/>
            <a:r>
              <a:rPr lang="en-US" sz="1600" b="1" dirty="0">
                <a:solidFill>
                  <a:srgbClr val="212121"/>
                </a:solidFill>
                <a:latin typeface="Arial" panose="020B0604020202020204" pitchFamily="34" charset="0"/>
                <a:cs typeface="Arial" panose="020B0604020202020204" pitchFamily="34" charset="0"/>
              </a:rPr>
              <a:t>       </a:t>
            </a:r>
            <a:r>
              <a:rPr lang="en-US" sz="1600" b="1" dirty="0">
                <a:solidFill>
                  <a:schemeClr val="accent1">
                    <a:lumMod val="50000"/>
                  </a:schemeClr>
                </a:solidFill>
                <a:latin typeface="Arial" panose="020B0604020202020204" pitchFamily="34" charset="0"/>
                <a:cs typeface="Arial" panose="020B0604020202020204" pitchFamily="34" charset="0"/>
              </a:rPr>
              <a:t>  In this project, you are required to do</a:t>
            </a:r>
            <a:endParaRPr lang="en-US" sz="1600" dirty="0">
              <a:solidFill>
                <a:schemeClr val="accent1">
                  <a:lumMod val="50000"/>
                </a:schemeClr>
              </a:solidFill>
              <a:latin typeface="Arial" panose="020B0604020202020204" pitchFamily="34" charset="0"/>
              <a:cs typeface="Arial" panose="020B0604020202020204" pitchFamily="34" charset="0"/>
            </a:endParaRPr>
          </a:p>
          <a:p>
            <a:pPr lvl="1" algn="l">
              <a:buFont typeface="+mj-lt"/>
              <a:buAutoNum type="arabicPeriod"/>
            </a:pPr>
            <a:r>
              <a:rPr lang="en-US" sz="1600" dirty="0">
                <a:solidFill>
                  <a:schemeClr val="accent1">
                    <a:lumMod val="50000"/>
                  </a:schemeClr>
                </a:solidFill>
                <a:latin typeface="Arial" panose="020B0604020202020204" pitchFamily="34" charset="0"/>
                <a:cs typeface="Arial" panose="020B0604020202020204" pitchFamily="34" charset="0"/>
              </a:rPr>
              <a:t>Exploratory Data Analysis</a:t>
            </a:r>
          </a:p>
          <a:p>
            <a:pPr lvl="1" algn="l">
              <a:buFont typeface="+mj-lt"/>
              <a:buAutoNum type="arabicPeriod"/>
            </a:pPr>
            <a:r>
              <a:rPr lang="en-US" sz="1600" dirty="0">
                <a:solidFill>
                  <a:schemeClr val="accent1">
                    <a:lumMod val="50000"/>
                  </a:schemeClr>
                </a:solidFill>
                <a:latin typeface="Arial" panose="020B0604020202020204" pitchFamily="34" charset="0"/>
                <a:cs typeface="Arial" panose="020B0604020202020204" pitchFamily="34" charset="0"/>
              </a:rPr>
              <a:t>Understanding what type content is available in different countries</a:t>
            </a:r>
          </a:p>
          <a:p>
            <a:pPr lvl="1" algn="l">
              <a:buFont typeface="+mj-lt"/>
              <a:buAutoNum type="arabicPeriod"/>
            </a:pPr>
            <a:r>
              <a:rPr lang="en-US" sz="1600" dirty="0">
                <a:solidFill>
                  <a:schemeClr val="accent1">
                    <a:lumMod val="50000"/>
                  </a:schemeClr>
                </a:solidFill>
                <a:latin typeface="Arial" panose="020B0604020202020204" pitchFamily="34" charset="0"/>
                <a:cs typeface="Arial" panose="020B0604020202020204" pitchFamily="34" charset="0"/>
              </a:rPr>
              <a:t>Is Netflix has increasingly focusing on TV rather than movies in recent years.</a:t>
            </a:r>
          </a:p>
          <a:p>
            <a:pPr lvl="1" algn="l">
              <a:buFont typeface="+mj-lt"/>
              <a:buAutoNum type="arabicPeriod"/>
            </a:pPr>
            <a:r>
              <a:rPr lang="en-US" sz="1600" dirty="0">
                <a:solidFill>
                  <a:schemeClr val="accent1">
                    <a:lumMod val="50000"/>
                  </a:schemeClr>
                </a:solidFill>
                <a:latin typeface="Arial" panose="020B0604020202020204" pitchFamily="34" charset="0"/>
                <a:cs typeface="Arial" panose="020B0604020202020204" pitchFamily="34" charset="0"/>
              </a:rPr>
              <a:t>Clustering similar content by matching text-based features</a:t>
            </a:r>
          </a:p>
          <a:p>
            <a:pPr marL="455295" marR="5080">
              <a:lnSpc>
                <a:spcPct val="114999"/>
              </a:lnSpc>
              <a:spcBef>
                <a:spcPts val="5"/>
              </a:spcBef>
            </a:pPr>
            <a:endParaRPr lang="en-IN" sz="1600" b="1" spc="-5" dirty="0"/>
          </a:p>
          <a:p>
            <a:pPr marL="455295" marR="5080">
              <a:lnSpc>
                <a:spcPct val="114999"/>
              </a:lnSpc>
              <a:spcBef>
                <a:spcPts val="5"/>
              </a:spcBef>
            </a:pPr>
            <a:endParaRPr spc="-5" dirty="0"/>
          </a:p>
        </p:txBody>
      </p:sp>
      <p:pic>
        <p:nvPicPr>
          <p:cNvPr id="4" name="Graphic 3" descr="Video camera">
            <a:extLst>
              <a:ext uri="{FF2B5EF4-FFF2-40B4-BE49-F238E27FC236}">
                <a16:creationId xmlns:a16="http://schemas.microsoft.com/office/drawing/2014/main" id="{93E956F0-723A-7FF1-6AB3-A660EC2761C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83883" y="1347122"/>
            <a:ext cx="381000" cy="381000"/>
          </a:xfrm>
          <a:prstGeom prst="rect">
            <a:avLst/>
          </a:prstGeom>
        </p:spPr>
      </p:pic>
      <p:pic>
        <p:nvPicPr>
          <p:cNvPr id="5" name="Graphic 4" descr="Video camera">
            <a:extLst>
              <a:ext uri="{FF2B5EF4-FFF2-40B4-BE49-F238E27FC236}">
                <a16:creationId xmlns:a16="http://schemas.microsoft.com/office/drawing/2014/main" id="{942BF9B3-2660-3467-34B6-DD9ED16A500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83883" y="2569982"/>
            <a:ext cx="385508" cy="385508"/>
          </a:xfrm>
          <a:prstGeom prst="rect">
            <a:avLst/>
          </a:prstGeom>
        </p:spPr>
      </p:pic>
      <p:pic>
        <p:nvPicPr>
          <p:cNvPr id="6" name="Graphic 5" descr="Video camera">
            <a:extLst>
              <a:ext uri="{FF2B5EF4-FFF2-40B4-BE49-F238E27FC236}">
                <a16:creationId xmlns:a16="http://schemas.microsoft.com/office/drawing/2014/main" id="{2456E04B-1DAD-2EE3-3104-3156783B6AF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83883" y="706401"/>
            <a:ext cx="381000" cy="381000"/>
          </a:xfrm>
          <a:prstGeom prst="rect">
            <a:avLst/>
          </a:prstGeom>
        </p:spPr>
      </p:pic>
    </p:spTree>
    <p:extLst>
      <p:ext uri="{BB962C8B-B14F-4D97-AF65-F5344CB8AC3E}">
        <p14:creationId xmlns:p14="http://schemas.microsoft.com/office/powerpoint/2010/main" val="35968947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CDD6F69-41B1-336E-B71B-12D6ACF1E498}"/>
              </a:ext>
            </a:extLst>
          </p:cNvPr>
          <p:cNvSpPr txBox="1"/>
          <p:nvPr/>
        </p:nvSpPr>
        <p:spPr>
          <a:xfrm>
            <a:off x="228600" y="795566"/>
            <a:ext cx="8610600" cy="3554819"/>
          </a:xfrm>
          <a:prstGeom prst="rect">
            <a:avLst/>
          </a:prstGeom>
          <a:noFill/>
        </p:spPr>
        <p:txBody>
          <a:bodyPr wrap="square">
            <a:spAutoFit/>
          </a:bodyPr>
          <a:lstStyle/>
          <a:p>
            <a:r>
              <a:rPr lang="en-IN" b="1" u="sng" dirty="0">
                <a:solidFill>
                  <a:schemeClr val="accent1">
                    <a:lumMod val="50000"/>
                  </a:schemeClr>
                </a:solidFill>
                <a:latin typeface="Arial" panose="020B0604020202020204" pitchFamily="34" charset="0"/>
                <a:cs typeface="Arial" panose="020B0604020202020204" pitchFamily="34" charset="0"/>
              </a:rPr>
              <a:t>Null Value Treatment:</a:t>
            </a:r>
          </a:p>
          <a:p>
            <a:endParaRPr lang="en-IN" b="1" dirty="0">
              <a:solidFill>
                <a:schemeClr val="accent1">
                  <a:lumMod val="50000"/>
                </a:schemeClr>
              </a:solidFill>
              <a:latin typeface="Arial" panose="020B0604020202020204" pitchFamily="34" charset="0"/>
              <a:cs typeface="Arial" panose="020B0604020202020204" pitchFamily="34" charset="0"/>
            </a:endParaRPr>
          </a:p>
          <a:p>
            <a:pPr>
              <a:lnSpc>
                <a:spcPct val="150000"/>
              </a:lnSpc>
            </a:pPr>
            <a:r>
              <a:rPr lang="en-IN" dirty="0">
                <a:solidFill>
                  <a:schemeClr val="accent1">
                    <a:lumMod val="50000"/>
                  </a:schemeClr>
                </a:solidFill>
                <a:latin typeface="Arial" panose="020B0604020202020204" pitchFamily="34" charset="0"/>
                <a:cs typeface="Arial" panose="020B0604020202020204" pitchFamily="34" charset="0"/>
              </a:rPr>
              <a:t>●</a:t>
            </a:r>
            <a:r>
              <a:rPr lang="en-IN" i="1" dirty="0">
                <a:solidFill>
                  <a:schemeClr val="accent1">
                    <a:lumMod val="50000"/>
                  </a:schemeClr>
                </a:solidFill>
                <a:latin typeface="Arial" panose="020B0604020202020204" pitchFamily="34" charset="0"/>
                <a:cs typeface="Arial" panose="020B0604020202020204" pitchFamily="34" charset="0"/>
              </a:rPr>
              <a:t> </a:t>
            </a:r>
            <a:r>
              <a:rPr lang="en-IN" b="1" i="1" dirty="0">
                <a:solidFill>
                  <a:schemeClr val="accent1">
                    <a:lumMod val="50000"/>
                  </a:schemeClr>
                </a:solidFill>
                <a:latin typeface="Arial" panose="020B0604020202020204" pitchFamily="34" charset="0"/>
                <a:cs typeface="Arial" panose="020B0604020202020204" pitchFamily="34" charset="0"/>
              </a:rPr>
              <a:t>Director</a:t>
            </a:r>
            <a:r>
              <a:rPr lang="en-IN" i="1" dirty="0">
                <a:solidFill>
                  <a:schemeClr val="accent1">
                    <a:lumMod val="50000"/>
                  </a:schemeClr>
                </a:solidFill>
                <a:latin typeface="Arial" panose="020B0604020202020204" pitchFamily="34" charset="0"/>
                <a:cs typeface="Arial" panose="020B0604020202020204" pitchFamily="34" charset="0"/>
              </a:rPr>
              <a:t> </a:t>
            </a:r>
            <a:r>
              <a:rPr lang="en-IN" dirty="0">
                <a:solidFill>
                  <a:schemeClr val="accent1">
                    <a:lumMod val="50000"/>
                  </a:schemeClr>
                </a:solidFill>
                <a:latin typeface="Arial" panose="020B0604020202020204" pitchFamily="34" charset="0"/>
                <a:cs typeface="Arial" panose="020B0604020202020204" pitchFamily="34" charset="0"/>
              </a:rPr>
              <a:t>feature have more than </a:t>
            </a:r>
            <a:r>
              <a:rPr lang="en-IN" b="1" i="1" dirty="0">
                <a:solidFill>
                  <a:schemeClr val="accent1">
                    <a:lumMod val="50000"/>
                  </a:schemeClr>
                </a:solidFill>
                <a:latin typeface="Arial" panose="020B0604020202020204" pitchFamily="34" charset="0"/>
                <a:cs typeface="Arial" panose="020B0604020202020204" pitchFamily="34" charset="0"/>
              </a:rPr>
              <a:t>30.68% </a:t>
            </a:r>
            <a:r>
              <a:rPr lang="en-IN" dirty="0">
                <a:solidFill>
                  <a:schemeClr val="accent1">
                    <a:lumMod val="50000"/>
                  </a:schemeClr>
                </a:solidFill>
                <a:latin typeface="Arial" panose="020B0604020202020204" pitchFamily="34" charset="0"/>
                <a:cs typeface="Arial" panose="020B0604020202020204" pitchFamily="34" charset="0"/>
              </a:rPr>
              <a:t>of null values. Filling null values by </a:t>
            </a:r>
            <a:r>
              <a:rPr lang="en-IN" dirty="0" smtClean="0">
                <a:solidFill>
                  <a:schemeClr val="accent1">
                    <a:lumMod val="50000"/>
                  </a:schemeClr>
                </a:solidFill>
                <a:latin typeface="Arial" panose="020B0604020202020204" pitchFamily="34" charset="0"/>
                <a:cs typeface="Arial" panose="020B0604020202020204" pitchFamily="34" charset="0"/>
              </a:rPr>
              <a:t>‘None’.</a:t>
            </a:r>
            <a:endParaRPr lang="en-IN" dirty="0">
              <a:solidFill>
                <a:schemeClr val="accent1">
                  <a:lumMod val="50000"/>
                </a:schemeClr>
              </a:solidFill>
              <a:latin typeface="Arial" panose="020B0604020202020204" pitchFamily="34" charset="0"/>
              <a:cs typeface="Arial" panose="020B0604020202020204" pitchFamily="34" charset="0"/>
            </a:endParaRPr>
          </a:p>
          <a:p>
            <a:pPr>
              <a:lnSpc>
                <a:spcPct val="150000"/>
              </a:lnSpc>
            </a:pPr>
            <a:r>
              <a:rPr lang="en-IN" dirty="0">
                <a:solidFill>
                  <a:schemeClr val="accent1">
                    <a:lumMod val="50000"/>
                  </a:schemeClr>
                </a:solidFill>
                <a:latin typeface="Arial" panose="020B0604020202020204" pitchFamily="34" charset="0"/>
                <a:cs typeface="Arial" panose="020B0604020202020204" pitchFamily="34" charset="0"/>
              </a:rPr>
              <a:t>● </a:t>
            </a:r>
            <a:r>
              <a:rPr lang="en-IN" b="1" i="1" dirty="0">
                <a:solidFill>
                  <a:schemeClr val="accent1">
                    <a:lumMod val="50000"/>
                  </a:schemeClr>
                </a:solidFill>
                <a:latin typeface="Arial" panose="020B0604020202020204" pitchFamily="34" charset="0"/>
                <a:cs typeface="Arial" panose="020B0604020202020204" pitchFamily="34" charset="0"/>
              </a:rPr>
              <a:t>Country</a:t>
            </a:r>
            <a:r>
              <a:rPr lang="en-IN" dirty="0">
                <a:solidFill>
                  <a:schemeClr val="accent1">
                    <a:lumMod val="50000"/>
                  </a:schemeClr>
                </a:solidFill>
                <a:latin typeface="Arial" panose="020B0604020202020204" pitchFamily="34" charset="0"/>
                <a:cs typeface="Arial" panose="020B0604020202020204" pitchFamily="34" charset="0"/>
              </a:rPr>
              <a:t> feature have </a:t>
            </a:r>
            <a:r>
              <a:rPr lang="en-IN" b="1" i="1" dirty="0">
                <a:solidFill>
                  <a:schemeClr val="accent1">
                    <a:lumMod val="50000"/>
                  </a:schemeClr>
                </a:solidFill>
                <a:latin typeface="Arial" panose="020B0604020202020204" pitchFamily="34" charset="0"/>
                <a:cs typeface="Arial" panose="020B0604020202020204" pitchFamily="34" charset="0"/>
              </a:rPr>
              <a:t>6.51% </a:t>
            </a:r>
            <a:r>
              <a:rPr lang="en-IN" dirty="0">
                <a:solidFill>
                  <a:schemeClr val="accent1">
                    <a:lumMod val="50000"/>
                  </a:schemeClr>
                </a:solidFill>
                <a:latin typeface="Arial" panose="020B0604020202020204" pitchFamily="34" charset="0"/>
                <a:cs typeface="Arial" panose="020B0604020202020204" pitchFamily="34" charset="0"/>
              </a:rPr>
              <a:t>of null values. Filling null values by </a:t>
            </a:r>
            <a:r>
              <a:rPr lang="en-IN" dirty="0" smtClean="0">
                <a:solidFill>
                  <a:schemeClr val="accent1">
                    <a:lumMod val="50000"/>
                  </a:schemeClr>
                </a:solidFill>
                <a:latin typeface="Arial" panose="020B0604020202020204" pitchFamily="34" charset="0"/>
                <a:cs typeface="Arial" panose="020B0604020202020204" pitchFamily="34" charset="0"/>
              </a:rPr>
              <a:t>‘Missing’.</a:t>
            </a:r>
            <a:endParaRPr lang="en-IN" dirty="0">
              <a:solidFill>
                <a:schemeClr val="accent1">
                  <a:lumMod val="50000"/>
                </a:schemeClr>
              </a:solidFill>
              <a:latin typeface="Arial" panose="020B0604020202020204" pitchFamily="34" charset="0"/>
              <a:cs typeface="Arial" panose="020B0604020202020204" pitchFamily="34" charset="0"/>
            </a:endParaRPr>
          </a:p>
          <a:p>
            <a:pPr>
              <a:lnSpc>
                <a:spcPct val="150000"/>
              </a:lnSpc>
            </a:pPr>
            <a:r>
              <a:rPr lang="en-IN" dirty="0">
                <a:solidFill>
                  <a:schemeClr val="accent1">
                    <a:lumMod val="50000"/>
                  </a:schemeClr>
                </a:solidFill>
                <a:latin typeface="Arial" panose="020B0604020202020204" pitchFamily="34" charset="0"/>
                <a:cs typeface="Arial" panose="020B0604020202020204" pitchFamily="34" charset="0"/>
              </a:rPr>
              <a:t>● </a:t>
            </a:r>
            <a:r>
              <a:rPr lang="en-IN" b="1" i="1" dirty="0">
                <a:solidFill>
                  <a:schemeClr val="accent1">
                    <a:lumMod val="50000"/>
                  </a:schemeClr>
                </a:solidFill>
                <a:latin typeface="Arial" panose="020B0604020202020204" pitchFamily="34" charset="0"/>
                <a:cs typeface="Arial" panose="020B0604020202020204" pitchFamily="34" charset="0"/>
              </a:rPr>
              <a:t>Cast feature </a:t>
            </a:r>
            <a:r>
              <a:rPr lang="en-IN" dirty="0">
                <a:solidFill>
                  <a:schemeClr val="accent1">
                    <a:lumMod val="50000"/>
                  </a:schemeClr>
                </a:solidFill>
                <a:latin typeface="Arial" panose="020B0604020202020204" pitchFamily="34" charset="0"/>
                <a:cs typeface="Arial" panose="020B0604020202020204" pitchFamily="34" charset="0"/>
              </a:rPr>
              <a:t>have </a:t>
            </a:r>
            <a:r>
              <a:rPr lang="en-IN" b="1" i="1" dirty="0">
                <a:solidFill>
                  <a:schemeClr val="accent1">
                    <a:lumMod val="50000"/>
                  </a:schemeClr>
                </a:solidFill>
                <a:latin typeface="Arial" panose="020B0604020202020204" pitchFamily="34" charset="0"/>
                <a:cs typeface="Arial" panose="020B0604020202020204" pitchFamily="34" charset="0"/>
              </a:rPr>
              <a:t>9.22% </a:t>
            </a:r>
            <a:r>
              <a:rPr lang="en-IN" dirty="0">
                <a:solidFill>
                  <a:schemeClr val="accent1">
                    <a:lumMod val="50000"/>
                  </a:schemeClr>
                </a:solidFill>
                <a:latin typeface="Arial" panose="020B0604020202020204" pitchFamily="34" charset="0"/>
                <a:cs typeface="Arial" panose="020B0604020202020204" pitchFamily="34" charset="0"/>
              </a:rPr>
              <a:t>of null values. Filling null values by </a:t>
            </a:r>
            <a:r>
              <a:rPr lang="en-IN" dirty="0" smtClean="0">
                <a:solidFill>
                  <a:schemeClr val="accent1">
                    <a:lumMod val="50000"/>
                  </a:schemeClr>
                </a:solidFill>
                <a:latin typeface="Arial" panose="020B0604020202020204" pitchFamily="34" charset="0"/>
                <a:cs typeface="Arial" panose="020B0604020202020204" pitchFamily="34" charset="0"/>
              </a:rPr>
              <a:t>‘Not Available’.</a:t>
            </a:r>
            <a:endParaRPr lang="en-IN" dirty="0">
              <a:solidFill>
                <a:schemeClr val="accent1">
                  <a:lumMod val="50000"/>
                </a:schemeClr>
              </a:solidFill>
              <a:latin typeface="Arial" panose="020B0604020202020204" pitchFamily="34" charset="0"/>
              <a:cs typeface="Arial" panose="020B0604020202020204" pitchFamily="34" charset="0"/>
            </a:endParaRPr>
          </a:p>
          <a:p>
            <a:pPr>
              <a:lnSpc>
                <a:spcPct val="150000"/>
              </a:lnSpc>
            </a:pPr>
            <a:r>
              <a:rPr lang="en-IN" dirty="0">
                <a:solidFill>
                  <a:schemeClr val="accent1">
                    <a:lumMod val="50000"/>
                  </a:schemeClr>
                </a:solidFill>
                <a:latin typeface="Arial" panose="020B0604020202020204" pitchFamily="34" charset="0"/>
                <a:cs typeface="Arial" panose="020B0604020202020204" pitchFamily="34" charset="0"/>
              </a:rPr>
              <a:t>●</a:t>
            </a:r>
            <a:r>
              <a:rPr lang="en-IN" b="1" i="1" dirty="0">
                <a:solidFill>
                  <a:schemeClr val="accent1">
                    <a:lumMod val="50000"/>
                  </a:schemeClr>
                </a:solidFill>
                <a:latin typeface="Arial" panose="020B0604020202020204" pitchFamily="34" charset="0"/>
                <a:cs typeface="Arial" panose="020B0604020202020204" pitchFamily="34" charset="0"/>
              </a:rPr>
              <a:t> Rating </a:t>
            </a:r>
            <a:r>
              <a:rPr lang="en-IN" dirty="0">
                <a:solidFill>
                  <a:schemeClr val="accent1">
                    <a:lumMod val="50000"/>
                  </a:schemeClr>
                </a:solidFill>
                <a:latin typeface="Arial" panose="020B0604020202020204" pitchFamily="34" charset="0"/>
                <a:cs typeface="Arial" panose="020B0604020202020204" pitchFamily="34" charset="0"/>
              </a:rPr>
              <a:t>feature have </a:t>
            </a:r>
            <a:r>
              <a:rPr lang="en-IN" b="1" i="1" dirty="0">
                <a:solidFill>
                  <a:schemeClr val="accent1">
                    <a:lumMod val="50000"/>
                  </a:schemeClr>
                </a:solidFill>
                <a:latin typeface="Arial" panose="020B0604020202020204" pitchFamily="34" charset="0"/>
                <a:cs typeface="Arial" panose="020B0604020202020204" pitchFamily="34" charset="0"/>
              </a:rPr>
              <a:t>0.09% </a:t>
            </a:r>
            <a:r>
              <a:rPr lang="en-IN" dirty="0">
                <a:solidFill>
                  <a:schemeClr val="accent1">
                    <a:lumMod val="50000"/>
                  </a:schemeClr>
                </a:solidFill>
                <a:latin typeface="Arial" panose="020B0604020202020204" pitchFamily="34" charset="0"/>
                <a:cs typeface="Arial" panose="020B0604020202020204" pitchFamily="34" charset="0"/>
              </a:rPr>
              <a:t>of null values. Filling null values by mode of feature.</a:t>
            </a:r>
          </a:p>
          <a:p>
            <a:pPr>
              <a:lnSpc>
                <a:spcPct val="150000"/>
              </a:lnSpc>
            </a:pPr>
            <a:r>
              <a:rPr lang="en-IN" dirty="0">
                <a:solidFill>
                  <a:schemeClr val="accent1">
                    <a:lumMod val="50000"/>
                  </a:schemeClr>
                </a:solidFill>
                <a:latin typeface="Arial" panose="020B0604020202020204" pitchFamily="34" charset="0"/>
                <a:cs typeface="Arial" panose="020B0604020202020204" pitchFamily="34" charset="0"/>
              </a:rPr>
              <a:t>● </a:t>
            </a:r>
            <a:r>
              <a:rPr lang="en-IN" b="1" i="1" dirty="0" err="1">
                <a:solidFill>
                  <a:schemeClr val="accent1">
                    <a:lumMod val="50000"/>
                  </a:schemeClr>
                </a:solidFill>
                <a:latin typeface="Arial" panose="020B0604020202020204" pitchFamily="34" charset="0"/>
                <a:cs typeface="Arial" panose="020B0604020202020204" pitchFamily="34" charset="0"/>
              </a:rPr>
              <a:t>Date_added</a:t>
            </a:r>
            <a:r>
              <a:rPr lang="en-IN" b="1" i="1" dirty="0">
                <a:solidFill>
                  <a:schemeClr val="accent1">
                    <a:lumMod val="50000"/>
                  </a:schemeClr>
                </a:solidFill>
                <a:latin typeface="Arial" panose="020B0604020202020204" pitchFamily="34" charset="0"/>
                <a:cs typeface="Arial" panose="020B0604020202020204" pitchFamily="34" charset="0"/>
              </a:rPr>
              <a:t> </a:t>
            </a:r>
            <a:r>
              <a:rPr lang="en-IN" dirty="0">
                <a:solidFill>
                  <a:schemeClr val="accent1">
                    <a:lumMod val="50000"/>
                  </a:schemeClr>
                </a:solidFill>
                <a:latin typeface="Arial" panose="020B0604020202020204" pitchFamily="34" charset="0"/>
                <a:cs typeface="Arial" panose="020B0604020202020204" pitchFamily="34" charset="0"/>
              </a:rPr>
              <a:t>feature have </a:t>
            </a:r>
            <a:r>
              <a:rPr lang="en-IN" b="1" i="1" dirty="0">
                <a:solidFill>
                  <a:schemeClr val="accent1">
                    <a:lumMod val="50000"/>
                  </a:schemeClr>
                </a:solidFill>
                <a:latin typeface="Arial" panose="020B0604020202020204" pitchFamily="34" charset="0"/>
                <a:cs typeface="Arial" panose="020B0604020202020204" pitchFamily="34" charset="0"/>
              </a:rPr>
              <a:t>0.13% </a:t>
            </a:r>
            <a:r>
              <a:rPr lang="en-IN" dirty="0">
                <a:solidFill>
                  <a:schemeClr val="accent1">
                    <a:lumMod val="50000"/>
                  </a:schemeClr>
                </a:solidFill>
                <a:latin typeface="Arial" panose="020B0604020202020204" pitchFamily="34" charset="0"/>
                <a:cs typeface="Arial" panose="020B0604020202020204" pitchFamily="34" charset="0"/>
              </a:rPr>
              <a:t>of null values. Dropping rows  corresponding to null values.</a:t>
            </a:r>
          </a:p>
        </p:txBody>
      </p:sp>
      <p:sp>
        <p:nvSpPr>
          <p:cNvPr id="7" name="TextBox 6">
            <a:extLst>
              <a:ext uri="{FF2B5EF4-FFF2-40B4-BE49-F238E27FC236}">
                <a16:creationId xmlns:a16="http://schemas.microsoft.com/office/drawing/2014/main" id="{0F0B3A43-C656-63AF-B5AE-2C591E9DBFBC}"/>
              </a:ext>
            </a:extLst>
          </p:cNvPr>
          <p:cNvSpPr txBox="1"/>
          <p:nvPr/>
        </p:nvSpPr>
        <p:spPr>
          <a:xfrm>
            <a:off x="260011" y="33301"/>
            <a:ext cx="4572000" cy="584775"/>
          </a:xfrm>
          <a:prstGeom prst="rect">
            <a:avLst/>
          </a:prstGeom>
          <a:noFill/>
        </p:spPr>
        <p:txBody>
          <a:bodyPr wrap="square">
            <a:spAutoFit/>
          </a:bodyPr>
          <a:lstStyle/>
          <a:p>
            <a:r>
              <a:rPr lang="en-IN" sz="3200" b="1" dirty="0">
                <a:solidFill>
                  <a:srgbClr val="C00000"/>
                </a:solidFill>
              </a:rPr>
              <a:t>Null Value</a:t>
            </a:r>
          </a:p>
        </p:txBody>
      </p:sp>
    </p:spTree>
    <p:extLst>
      <p:ext uri="{BB962C8B-B14F-4D97-AF65-F5344CB8AC3E}">
        <p14:creationId xmlns:p14="http://schemas.microsoft.com/office/powerpoint/2010/main" val="36036396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EFCE9-1683-F990-CE54-C8C040BA76A3}"/>
              </a:ext>
            </a:extLst>
          </p:cNvPr>
          <p:cNvSpPr>
            <a:spLocks noGrp="1"/>
          </p:cNvSpPr>
          <p:nvPr>
            <p:ph type="title"/>
          </p:nvPr>
        </p:nvSpPr>
        <p:spPr>
          <a:xfrm>
            <a:off x="390720" y="1036402"/>
            <a:ext cx="4752780" cy="4737923"/>
          </a:xfrm>
        </p:spPr>
        <p:txBody>
          <a:bodyPr>
            <a:normAutofit fontScale="90000"/>
          </a:bodyPr>
          <a:lstStyle/>
          <a:p>
            <a:r>
              <a:rPr lang="en-IN" sz="3000" dirty="0">
                <a:solidFill>
                  <a:srgbClr val="FF0000"/>
                </a:solidFill>
                <a:latin typeface="+mn-lt"/>
              </a:rPr>
              <a:t>EDA</a:t>
            </a:r>
            <a:r>
              <a:rPr lang="en-IN" sz="3000" dirty="0">
                <a:latin typeface="+mn-lt"/>
              </a:rPr>
              <a:t/>
            </a:r>
            <a:br>
              <a:rPr lang="en-IN" sz="3000" dirty="0">
                <a:latin typeface="+mn-lt"/>
              </a:rPr>
            </a:br>
            <a:r>
              <a:rPr lang="en-IN" sz="3000" dirty="0">
                <a:latin typeface="+mn-lt"/>
              </a:rPr>
              <a:t/>
            </a:r>
            <a:br>
              <a:rPr lang="en-IN" sz="3000" dirty="0">
                <a:latin typeface="+mn-lt"/>
              </a:rPr>
            </a:br>
            <a:r>
              <a:rPr lang="en-IN" sz="2700" dirty="0">
                <a:latin typeface="+mn-lt"/>
              </a:rPr>
              <a:t>From plot we can say that there is 30.9% content from TV shows and 69.1% from Movie.</a:t>
            </a:r>
            <a:r>
              <a:rPr lang="en-IN" sz="3000" dirty="0">
                <a:latin typeface="+mn-lt"/>
              </a:rPr>
              <a:t/>
            </a:r>
            <a:br>
              <a:rPr lang="en-IN" sz="3000" dirty="0">
                <a:latin typeface="+mn-lt"/>
              </a:rPr>
            </a:br>
            <a:r>
              <a:rPr lang="en-IN" sz="3000" dirty="0">
                <a:latin typeface="+mn-lt"/>
              </a:rPr>
              <a:t/>
            </a:r>
            <a:br>
              <a:rPr lang="en-IN" sz="3000" dirty="0">
                <a:latin typeface="+mn-lt"/>
              </a:rPr>
            </a:br>
            <a:r>
              <a:rPr lang="en-IN" sz="3000" dirty="0">
                <a:latin typeface="+mn-lt"/>
              </a:rPr>
              <a:t/>
            </a:r>
            <a:br>
              <a:rPr lang="en-IN" sz="3000" dirty="0">
                <a:latin typeface="+mn-lt"/>
              </a:rPr>
            </a:br>
            <a:r>
              <a:rPr lang="en-IN" sz="3000" dirty="0">
                <a:latin typeface="+mn-lt"/>
              </a:rPr>
              <a:t/>
            </a:r>
            <a:br>
              <a:rPr lang="en-IN" sz="3000" dirty="0">
                <a:latin typeface="+mn-lt"/>
              </a:rPr>
            </a:br>
            <a:r>
              <a:rPr lang="en-IN" sz="3000" dirty="0">
                <a:latin typeface="+mn-lt"/>
              </a:rPr>
              <a:t/>
            </a:r>
            <a:br>
              <a:rPr lang="en-IN" sz="3000" dirty="0">
                <a:latin typeface="+mn-lt"/>
              </a:rPr>
            </a:br>
            <a:r>
              <a:rPr lang="en-IN" sz="3000" dirty="0">
                <a:latin typeface="+mn-lt"/>
              </a:rPr>
              <a:t/>
            </a:r>
            <a:br>
              <a:rPr lang="en-IN" sz="3000" dirty="0">
                <a:latin typeface="+mn-lt"/>
              </a:rPr>
            </a:br>
            <a:endParaRPr lang="en-IN" sz="3000" dirty="0">
              <a:latin typeface="+mn-lt"/>
            </a:endParaRPr>
          </a:p>
        </p:txBody>
      </p:sp>
      <p:pic>
        <p:nvPicPr>
          <p:cNvPr id="1026" name="Picture 2">
            <a:extLst>
              <a:ext uri="{FF2B5EF4-FFF2-40B4-BE49-F238E27FC236}">
                <a16:creationId xmlns:a16="http://schemas.microsoft.com/office/drawing/2014/main" id="{4C44826B-32B6-9E46-1D16-EA19A36BD4F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83459" y="1208547"/>
            <a:ext cx="3336795" cy="3391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9172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A0CC7-E2B8-F3B0-36E1-481AF79E356A}"/>
              </a:ext>
            </a:extLst>
          </p:cNvPr>
          <p:cNvSpPr>
            <a:spLocks noGrp="1"/>
          </p:cNvSpPr>
          <p:nvPr>
            <p:ph type="title"/>
          </p:nvPr>
        </p:nvSpPr>
        <p:spPr>
          <a:xfrm>
            <a:off x="683160" y="209550"/>
            <a:ext cx="7089239" cy="731369"/>
          </a:xfrm>
        </p:spPr>
        <p:txBody>
          <a:bodyPr>
            <a:normAutofit fontScale="90000"/>
          </a:bodyPr>
          <a:lstStyle/>
          <a:p>
            <a:r>
              <a:rPr lang="en-US" sz="2200" dirty="0">
                <a:latin typeface="+mn-lt"/>
              </a:rPr>
              <a:t>Top 15 countries based on content type</a:t>
            </a:r>
            <a:br>
              <a:rPr lang="en-US" sz="2200" dirty="0">
                <a:latin typeface="+mn-lt"/>
              </a:rPr>
            </a:br>
            <a:r>
              <a:rPr lang="en-US" sz="2200" dirty="0">
                <a:latin typeface="+mn-lt"/>
              </a:rPr>
              <a:t>Top 10 directors who have directed most movies</a:t>
            </a:r>
            <a:r>
              <a:rPr lang="en-US" sz="1800" dirty="0">
                <a:latin typeface="+mn-lt"/>
              </a:rPr>
              <a:t/>
            </a:r>
            <a:br>
              <a:rPr lang="en-US" sz="1800" dirty="0">
                <a:latin typeface="+mn-lt"/>
              </a:rPr>
            </a:br>
            <a:r>
              <a:rPr lang="en-US" sz="1800" dirty="0">
                <a:latin typeface="+mn-lt"/>
              </a:rPr>
              <a:t/>
            </a:r>
            <a:br>
              <a:rPr lang="en-US" sz="1800" dirty="0">
                <a:latin typeface="+mn-lt"/>
              </a:rPr>
            </a:br>
            <a:r>
              <a:rPr lang="en-US" sz="2700" b="0" dirty="0">
                <a:solidFill>
                  <a:srgbClr val="000000"/>
                </a:solidFill>
                <a:latin typeface="Courier New" panose="02070309020205020404" pitchFamily="49" charset="0"/>
              </a:rPr>
              <a:t/>
            </a:r>
            <a:br>
              <a:rPr lang="en-US" sz="2700" b="0" dirty="0">
                <a:solidFill>
                  <a:srgbClr val="000000"/>
                </a:solidFill>
                <a:latin typeface="Courier New" panose="02070309020205020404" pitchFamily="49" charset="0"/>
              </a:rPr>
            </a:br>
            <a:r>
              <a:rPr lang="en-US" sz="2700" b="0" dirty="0">
                <a:solidFill>
                  <a:srgbClr val="000000"/>
                </a:solidFill>
                <a:latin typeface="Courier New" panose="02070309020205020404" pitchFamily="49" charset="0"/>
              </a:rPr>
              <a:t/>
            </a:r>
            <a:br>
              <a:rPr lang="en-US" sz="2700" b="0" dirty="0">
                <a:solidFill>
                  <a:srgbClr val="000000"/>
                </a:solidFill>
                <a:latin typeface="Courier New" panose="02070309020205020404" pitchFamily="49" charset="0"/>
              </a:rPr>
            </a:br>
            <a:endParaRPr lang="en-IN" sz="2700" dirty="0"/>
          </a:p>
        </p:txBody>
      </p:sp>
      <p:pic>
        <p:nvPicPr>
          <p:cNvPr id="5" name="Content Placeholder 4">
            <a:extLst>
              <a:ext uri="{FF2B5EF4-FFF2-40B4-BE49-F238E27FC236}">
                <a16:creationId xmlns:a16="http://schemas.microsoft.com/office/drawing/2014/main" id="{4FAF628F-8408-700C-8F19-C7D33A441E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0619" y="1352550"/>
            <a:ext cx="3059892" cy="3541995"/>
          </a:xfrm>
        </p:spPr>
      </p:pic>
      <p:pic>
        <p:nvPicPr>
          <p:cNvPr id="7" name="Picture 6">
            <a:extLst>
              <a:ext uri="{FF2B5EF4-FFF2-40B4-BE49-F238E27FC236}">
                <a16:creationId xmlns:a16="http://schemas.microsoft.com/office/drawing/2014/main" id="{F4A6BC5A-73B2-5AD1-1634-2EC1576A64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4532" y="1428750"/>
            <a:ext cx="2139619" cy="3190287"/>
          </a:xfrm>
          <a:prstGeom prst="rect">
            <a:avLst/>
          </a:prstGeom>
        </p:spPr>
      </p:pic>
    </p:spTree>
    <p:extLst>
      <p:ext uri="{BB962C8B-B14F-4D97-AF65-F5344CB8AC3E}">
        <p14:creationId xmlns:p14="http://schemas.microsoft.com/office/powerpoint/2010/main" val="341608973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1237</TotalTime>
  <Words>1543</Words>
  <Application>Microsoft Office PowerPoint</Application>
  <PresentationFormat>On-screen Show (16:9)</PresentationFormat>
  <Paragraphs>224</Paragraphs>
  <Slides>34</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34</vt:i4>
      </vt:variant>
    </vt:vector>
  </HeadingPairs>
  <TitlesOfParts>
    <vt:vector size="45" baseType="lpstr">
      <vt:lpstr> calibri Light</vt:lpstr>
      <vt:lpstr>Arial</vt:lpstr>
      <vt:lpstr>Calibri</vt:lpstr>
      <vt:lpstr>Calibri </vt:lpstr>
      <vt:lpstr>Calibri Light</vt:lpstr>
      <vt:lpstr>Courier New</vt:lpstr>
      <vt:lpstr>Roboto</vt:lpstr>
      <vt:lpstr>Times New Roman</vt:lpstr>
      <vt:lpstr>Verdana</vt:lpstr>
      <vt:lpstr>Wingdings</vt:lpstr>
      <vt:lpstr>Office Theme</vt:lpstr>
      <vt:lpstr>Capstone Project-4</vt:lpstr>
      <vt:lpstr>Content:</vt:lpstr>
      <vt:lpstr>Data Description</vt:lpstr>
      <vt:lpstr>Data Description</vt:lpstr>
      <vt:lpstr>Introduction</vt:lpstr>
      <vt:lpstr>Problem Statement  ..</vt:lpstr>
      <vt:lpstr>PowerPoint Presentation</vt:lpstr>
      <vt:lpstr>EDA  From plot we can say that there is 30.9% content from TV shows and 69.1% from Movie.      </vt:lpstr>
      <vt:lpstr>Top 15 countries based on content type Top 10 directors who have directed most movies    </vt:lpstr>
      <vt:lpstr>seasons distribution for TV shows There are only few TV shows which crossed 8 season most of seasons have released in one 1 season and some have 2-3 seasons. </vt:lpstr>
      <vt:lpstr>Movie duration distribution Distribution is positively skewed and there are very less movies which have crossed 175 mins. Distribution of various ratings Most contents are Matured rated on Netflix and there are very less G-rated contents   </vt:lpstr>
      <vt:lpstr>Top 20 movie genres in movies and TV shows In both type international genres is on top in the list followed by drama and comedies respectively.</vt:lpstr>
      <vt:lpstr>Top actors who worked in most content in movies and TV shows. actors who were part of most shows and movies which gave us that Takahiro sukurai has worked in most shows and Anupam kher has worked in most movies.  </vt:lpstr>
      <vt:lpstr>Month wise content distribution With the help of month wise analysis we have found that most content is added on the platform in the month of Nov, Dec, and Jan. </vt:lpstr>
      <vt:lpstr>Year wise content distribution In this distribution we have found that in recent year content is added on the platform exponentially. also we have found that between 2019 to 2020 Netfilx has added more shows in comparison of movies  </vt:lpstr>
      <vt:lpstr>Outlier detection</vt:lpstr>
      <vt:lpstr> Outliers in duration</vt:lpstr>
      <vt:lpstr>Movie duration distribution</vt:lpstr>
      <vt:lpstr>Movie duration distribution before &amp; after Normalization</vt:lpstr>
      <vt:lpstr>Applying NLP </vt:lpstr>
      <vt:lpstr>PowerPoint Presentation</vt:lpstr>
      <vt:lpstr>PowerPoint Presentation</vt:lpstr>
      <vt:lpstr>K-modes Clustering</vt:lpstr>
      <vt:lpstr>Spectral Clustering</vt:lpstr>
      <vt:lpstr>Implementing D. B Scan Algorithm </vt:lpstr>
      <vt:lpstr>D. B Scan Hyper-parameters.</vt:lpstr>
      <vt:lpstr>Implementing Hierarchical Clustering </vt:lpstr>
      <vt:lpstr>Hierarchical (Agglomerative clustering)             Hyper-parameters.</vt:lpstr>
      <vt:lpstr>Implementing  K-Means Clustering </vt:lpstr>
      <vt:lpstr> K-Means Clustering Algorithm Hyper-parameters.</vt:lpstr>
      <vt:lpstr>Our Findings </vt:lpstr>
      <vt:lpstr>Findings Continued ..</vt:lpstr>
      <vt:lpstr>Final Conclusions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Project-3 HEALTH INSURANCE CROSS SELL PREDICTION Kartika Sharma</dc:title>
  <dc:creator>Kartika Sharma</dc:creator>
  <cp:lastModifiedBy>DELL</cp:lastModifiedBy>
  <cp:revision>80</cp:revision>
  <dcterms:created xsi:type="dcterms:W3CDTF">2022-04-02T13:43:54Z</dcterms:created>
  <dcterms:modified xsi:type="dcterms:W3CDTF">2022-06-21T08:06:59Z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2021-09-29T00:00:00Z</vt:filetime>
  </property>
  <property fmtid="{D5CDD505-2E9C-101B-9397-08002B2CF9AE}" pid="3" name="Creator">
    <vt:lpwstr>Microsoft® PowerPoint® for Microsoft 365</vt:lpwstr>
  </property>
  <property fmtid="{D5CDD505-2E9C-101B-9397-08002B2CF9AE}" pid="4" name="LastSaved">
    <vt:filetime>2022-04-02T00:00:00Z</vt:filetime>
  </property>
</Properties>
</file>